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glb" ContentType="model/gltf.binary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5" r:id="rId2"/>
    <p:sldMasterId id="2147483735" r:id="rId3"/>
  </p:sldMasterIdLst>
  <p:notesMasterIdLst>
    <p:notesMasterId r:id="rId74"/>
  </p:notesMasterIdLst>
  <p:handoutMasterIdLst>
    <p:handoutMasterId r:id="rId75"/>
  </p:handoutMasterIdLst>
  <p:sldIdLst>
    <p:sldId id="1314" r:id="rId4"/>
    <p:sldId id="1324" r:id="rId5"/>
    <p:sldId id="1346" r:id="rId6"/>
    <p:sldId id="1358" r:id="rId7"/>
    <p:sldId id="1423" r:id="rId8"/>
    <p:sldId id="1410" r:id="rId9"/>
    <p:sldId id="1369" r:id="rId10"/>
    <p:sldId id="1425" r:id="rId11"/>
    <p:sldId id="1426" r:id="rId12"/>
    <p:sldId id="1427" r:id="rId13"/>
    <p:sldId id="1428" r:id="rId14"/>
    <p:sldId id="1429" r:id="rId15"/>
    <p:sldId id="1430" r:id="rId16"/>
    <p:sldId id="353" r:id="rId17"/>
    <p:sldId id="1431" r:id="rId18"/>
    <p:sldId id="1432" r:id="rId19"/>
    <p:sldId id="1433" r:id="rId20"/>
    <p:sldId id="1434" r:id="rId21"/>
    <p:sldId id="1435" r:id="rId22"/>
    <p:sldId id="1424" r:id="rId23"/>
    <p:sldId id="1436" r:id="rId24"/>
    <p:sldId id="356" r:id="rId25"/>
    <p:sldId id="363" r:id="rId26"/>
    <p:sldId id="491" r:id="rId27"/>
    <p:sldId id="362" r:id="rId28"/>
    <p:sldId id="1437" r:id="rId29"/>
    <p:sldId id="377" r:id="rId30"/>
    <p:sldId id="1438" r:id="rId31"/>
    <p:sldId id="1439" r:id="rId32"/>
    <p:sldId id="484" r:id="rId33"/>
    <p:sldId id="1440" r:id="rId34"/>
    <p:sldId id="370" r:id="rId35"/>
    <p:sldId id="485" r:id="rId36"/>
    <p:sldId id="483" r:id="rId37"/>
    <p:sldId id="1441" r:id="rId38"/>
    <p:sldId id="1442" r:id="rId39"/>
    <p:sldId id="1443" r:id="rId40"/>
    <p:sldId id="1444" r:id="rId41"/>
    <p:sldId id="1445" r:id="rId42"/>
    <p:sldId id="1446" r:id="rId43"/>
    <p:sldId id="1447" r:id="rId44"/>
    <p:sldId id="365" r:id="rId45"/>
    <p:sldId id="1448" r:id="rId46"/>
    <p:sldId id="487" r:id="rId47"/>
    <p:sldId id="488" r:id="rId48"/>
    <p:sldId id="489" r:id="rId49"/>
    <p:sldId id="1449" r:id="rId50"/>
    <p:sldId id="1451" r:id="rId51"/>
    <p:sldId id="1450" r:id="rId52"/>
    <p:sldId id="490" r:id="rId53"/>
    <p:sldId id="381" r:id="rId54"/>
    <p:sldId id="380" r:id="rId55"/>
    <p:sldId id="1452" r:id="rId56"/>
    <p:sldId id="1453" r:id="rId57"/>
    <p:sldId id="1455" r:id="rId58"/>
    <p:sldId id="1456" r:id="rId59"/>
    <p:sldId id="496" r:id="rId60"/>
    <p:sldId id="1457" r:id="rId61"/>
    <p:sldId id="1459" r:id="rId62"/>
    <p:sldId id="1461" r:id="rId63"/>
    <p:sldId id="1460" r:id="rId64"/>
    <p:sldId id="1458" r:id="rId65"/>
    <p:sldId id="1462" r:id="rId66"/>
    <p:sldId id="504" r:id="rId67"/>
    <p:sldId id="505" r:id="rId68"/>
    <p:sldId id="506" r:id="rId69"/>
    <p:sldId id="512" r:id="rId70"/>
    <p:sldId id="510" r:id="rId71"/>
    <p:sldId id="1454" r:id="rId72"/>
    <p:sldId id="1356" r:id="rId73"/>
  </p:sldIdLst>
  <p:sldSz cx="9144000" cy="6858000" type="screen4x3"/>
  <p:notesSz cx="7010400" cy="923607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7CF0B3-D5F9-2949-AEC1-83D06687FB59}">
          <p14:sldIdLst>
            <p14:sldId id="1314"/>
            <p14:sldId id="1324"/>
            <p14:sldId id="1346"/>
            <p14:sldId id="1358"/>
            <p14:sldId id="1423"/>
            <p14:sldId id="1410"/>
            <p14:sldId id="1369"/>
            <p14:sldId id="1425"/>
            <p14:sldId id="1426"/>
            <p14:sldId id="1427"/>
            <p14:sldId id="1428"/>
            <p14:sldId id="1429"/>
            <p14:sldId id="1430"/>
            <p14:sldId id="353"/>
            <p14:sldId id="1431"/>
            <p14:sldId id="1432"/>
            <p14:sldId id="1433"/>
            <p14:sldId id="1434"/>
            <p14:sldId id="1435"/>
            <p14:sldId id="1424"/>
            <p14:sldId id="1436"/>
            <p14:sldId id="356"/>
            <p14:sldId id="363"/>
            <p14:sldId id="491"/>
            <p14:sldId id="362"/>
            <p14:sldId id="1437"/>
            <p14:sldId id="377"/>
            <p14:sldId id="1438"/>
            <p14:sldId id="1439"/>
            <p14:sldId id="484"/>
            <p14:sldId id="1440"/>
            <p14:sldId id="370"/>
            <p14:sldId id="485"/>
            <p14:sldId id="483"/>
            <p14:sldId id="1441"/>
            <p14:sldId id="1442"/>
            <p14:sldId id="1443"/>
            <p14:sldId id="1444"/>
            <p14:sldId id="1445"/>
            <p14:sldId id="1446"/>
            <p14:sldId id="1447"/>
            <p14:sldId id="365"/>
            <p14:sldId id="1448"/>
            <p14:sldId id="487"/>
            <p14:sldId id="488"/>
            <p14:sldId id="489"/>
            <p14:sldId id="1449"/>
            <p14:sldId id="1451"/>
            <p14:sldId id="1450"/>
            <p14:sldId id="490"/>
            <p14:sldId id="381"/>
            <p14:sldId id="380"/>
            <p14:sldId id="1452"/>
            <p14:sldId id="1453"/>
            <p14:sldId id="1455"/>
            <p14:sldId id="1456"/>
            <p14:sldId id="496"/>
            <p14:sldId id="1457"/>
            <p14:sldId id="1459"/>
            <p14:sldId id="1461"/>
            <p14:sldId id="1460"/>
            <p14:sldId id="1458"/>
            <p14:sldId id="1462"/>
            <p14:sldId id="504"/>
            <p14:sldId id="505"/>
            <p14:sldId id="506"/>
            <p14:sldId id="512"/>
            <p14:sldId id="510"/>
            <p14:sldId id="1454"/>
            <p14:sldId id="1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33"/>
    <a:srgbClr val="E2E200"/>
    <a:srgbClr val="B7CFCE"/>
    <a:srgbClr val="000066"/>
    <a:srgbClr val="080808"/>
    <a:srgbClr val="B48900"/>
    <a:srgbClr val="008000"/>
    <a:srgbClr val="FF9999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6374" autoAdjust="0"/>
  </p:normalViewPr>
  <p:slideViewPr>
    <p:cSldViewPr>
      <p:cViewPr varScale="1">
        <p:scale>
          <a:sx n="67" d="100"/>
          <a:sy n="67" d="100"/>
        </p:scale>
        <p:origin x="117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232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CD55FDD6-10A5-42B0-85AC-A78DCFFC7A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89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8037" cy="3462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2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E41B553B-741E-4F8F-94A4-0D19498BE0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807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2544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8644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0145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54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130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975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8774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710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244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210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98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3351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114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128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72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464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568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9468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762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9028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037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4358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045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1636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213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993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2501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36041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6258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656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7124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14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7978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22189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0080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786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5421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902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966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594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4691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089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7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1483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8398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434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846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5996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55966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46887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488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10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01460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3812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0998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9687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97844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6168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74183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0467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8441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9861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9225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9809C-69A0-4024-B8BA-1D280450E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2697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215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08653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1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799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902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C57DCE0B-9022-497A-86A0-DA1D45C79D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1E3F1639-9477-447E-937E-06A6A3269A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561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561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45CFE9E-09FE-4081-8D3F-4D70ED3B61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D8FAF3E3-D4A9-4CA3-8758-02F35684B9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5120C87-BD02-4CB1-A065-59FE4CB566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BF0D31D-5DF3-419F-909D-39CC27B261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28600"/>
            <a:ext cx="9144000" cy="5561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F024C2F-D527-4119-ADF3-9B4408EE0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B6EBFCA-8576-4D25-AB78-C2FBBDAB4C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RN Curv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0"/>
            <a:ext cx="14478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1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79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16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ABDBEFC0-DEB4-4A6F-87B8-088089C9C9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2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6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5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173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47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60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514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442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264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91600" cy="609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10200" y="6324600"/>
            <a:ext cx="3657600" cy="476250"/>
          </a:xfrm>
        </p:spPr>
        <p:txBody>
          <a:bodyPr/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76200" y="1752601"/>
            <a:ext cx="8991600" cy="4495799"/>
          </a:xfrm>
        </p:spPr>
        <p:txBody>
          <a:bodyPr/>
          <a:lstStyle>
            <a:lvl1pPr>
              <a:defRPr sz="2000">
                <a:solidFill>
                  <a:schemeClr val="accent6"/>
                </a:solidFill>
              </a:defRPr>
            </a:lvl1pPr>
            <a:lvl2pPr>
              <a:defRPr sz="2000">
                <a:solidFill>
                  <a:schemeClr val="accent6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88325C67-99EC-49B7-9CAB-7BDB476654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A2535CA-2D1A-42B0-B971-F7E78E7610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ECF6E0AD-FE23-41F1-BEB4-073569A095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1A4B42B-8265-41DD-92CB-673197C6B7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E7D56EA-5646-4268-881A-CC95BB6412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0395BD59-F24D-4501-AED4-E60261489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76400"/>
            <a:ext cx="8686800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1" name="Line 7"/>
          <p:cNvSpPr>
            <a:spLocks noChangeShapeType="1"/>
          </p:cNvSpPr>
          <p:nvPr userDrawn="1"/>
        </p:nvSpPr>
        <p:spPr bwMode="auto">
          <a:xfrm>
            <a:off x="838200" y="1219200"/>
            <a:ext cx="72390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2" name="Line 8"/>
          <p:cNvSpPr>
            <a:spLocks noChangeShapeType="1"/>
          </p:cNvSpPr>
          <p:nvPr userDrawn="1"/>
        </p:nvSpPr>
        <p:spPr bwMode="auto">
          <a:xfrm>
            <a:off x="1143000" y="1295400"/>
            <a:ext cx="7239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2025" y="6672263"/>
            <a:ext cx="6477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spcBef>
                <a:spcPct val="20000"/>
              </a:spcBef>
              <a:buFont typeface="Arial Narrow" pitchFamily="34" charset="0"/>
              <a:buNone/>
              <a:defRPr sz="1000" b="1">
                <a:solidFill>
                  <a:srgbClr val="000058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7319D7C1-BD6C-4F15-B183-5409B569C6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 dirty="0">
              <a:solidFill>
                <a:srgbClr val="000066"/>
              </a:solidFill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104775" y="0"/>
          <a:ext cx="100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" name="Photo Editor Photo" r:id="rId18" imgW="3895238" imgH="5619048" progId="">
                  <p:embed/>
                </p:oleObj>
              </mc:Choice>
              <mc:Fallback>
                <p:oleObj name="Photo Editor Photo" r:id="rId18" imgW="3895238" imgH="5619048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clrChange>
                          <a:clrFrom>
                            <a:srgbClr val="FBFBFB"/>
                          </a:clrFrom>
                          <a:clrTo>
                            <a:srgbClr val="FBFBF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0"/>
                        <a:ext cx="100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•"/>
        <a:defRPr sz="2600" b="1">
          <a:solidFill>
            <a:srgbClr val="000066"/>
          </a:solidFill>
          <a:latin typeface="+mn-lt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>
          <a:solidFill>
            <a:srgbClr val="000066"/>
          </a:solidFill>
          <a:latin typeface="+mn-lt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000066"/>
          </a:solidFill>
          <a:latin typeface="+mn-lt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rgbClr val="000066"/>
          </a:solidFill>
          <a:latin typeface="+mn-lt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C67AD86-B9CB-495F-B181-E371DDAAE9E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5/24/2023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41D88F1-9F7A-41EE-8511-0C18C1CAA471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A28ED-A925-4AB1-8434-4B49D9C7EDF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EEE78-37CD-446A-93A4-B294C516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youtu.be/0cbKcaTimMI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9.wmf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9.wmf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9.wmf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9.wmf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3.gif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youtube.com/watch?v=QZDk1cbKp7s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youtube.com/watch?v=Bh5kHTBr0gU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youtube.com/watch?v=i2e0aRtwsCY" TargetMode="Externa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wKhsOQlmCY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andnavigation.si.edu/navigating-at-sea/challenges/navigate-the-sea-activity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C19413-1A0D-1C4A-BDC9-38C9CBE45158}"/>
              </a:ext>
            </a:extLst>
          </p:cNvPr>
          <p:cNvSpPr txBox="1"/>
          <p:nvPr/>
        </p:nvSpPr>
        <p:spPr>
          <a:xfrm>
            <a:off x="0" y="0"/>
            <a:ext cx="91440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Celestial Navigation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NN220-13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D83FE5-092E-BF4F-BCE4-6BCC25F0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0" b="90000" l="9874" r="93067">
                        <a14:foregroundMark x1="77941" y1="10400" x2="77941" y2="10400"/>
                        <a14:foregroundMark x1="84244" y1="6200" x2="84244" y2="6200"/>
                        <a14:foregroundMark x1="24160" y1="79200" x2="24160" y2="79200"/>
                        <a14:foregroundMark x1="40966" y1="80200" x2="40966" y2="80200"/>
                        <a14:foregroundMark x1="93067" y1="10000" x2="93067" y2="10000"/>
                        <a14:foregroundMark x1="61345" y1="79400" x2="61345" y2="79400"/>
                        <a14:backgroundMark x1="42647" y1="82400" x2="42647" y2="8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0"/>
            <a:ext cx="1277939" cy="13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8B9B57-FD07-4A43-94B5-77CE37F05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3" y="5359925"/>
            <a:ext cx="1003382" cy="100338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5A79FCE-E267-164B-8973-F99FDBAB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762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13156D17-1F95-AE44-A06D-00B5E2DF8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22327A8-90B7-A246-8653-24C3EF96A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AC3C9E1-674F-3F49-9E5F-12B4B094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6597352"/>
            <a:ext cx="3116336" cy="2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Navigation– Updated May 2023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610C12-8738-F84B-812D-E1CAEFBA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AC54E-B017-4C6E-ACFF-72BEF2B3A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19275"/>
            <a:ext cx="9144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Terrestrial Navigation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8763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-Longitude is an angular measurement East or West of the Prime Meridian.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-Longitude is equated to Time.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-360° of longitude / 24hrs = 15° every hour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-1° of longitude = 4 minutes of time.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-USNA is approximately 77° west of the Prime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Meridian.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-77°/15 = 5 hours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-East Coast is in +5R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8B7C6-BF25-484C-BACB-C98D54DDB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623" y="2353842"/>
            <a:ext cx="3547238" cy="35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9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Spherical Trigonometry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5486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shortest distance between two points on a sphere is a 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Great Circle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can calculate the Great Circle distance between 2 sets of coordinates using Spherical Trigonometry.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-Example: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New York = 40° 47’N 73° 58’W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Moscow  = 55° 45’N 37° 42’E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-Since we use reference points in Terrestrial Navigation, we know the location of the pole(s).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-Using the three vertices, we have a triangle.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7F9D-1E95-4153-B1BA-039C419EB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33" y="2482260"/>
            <a:ext cx="3075968" cy="3212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858406-E219-4C8A-BA3B-E1F433F0DDE9}"/>
              </a:ext>
            </a:extLst>
          </p:cNvPr>
          <p:cNvSpPr txBox="1"/>
          <p:nvPr/>
        </p:nvSpPr>
        <p:spPr>
          <a:xfrm>
            <a:off x="-76200" y="5818649"/>
            <a:ext cx="6500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solidFill>
                  <a:srgbClr val="1F497D"/>
                </a:solidFill>
                <a:latin typeface="Calibri"/>
              </a:rPr>
              <a:t>cos</a:t>
            </a:r>
            <a:r>
              <a:rPr lang="en-US" sz="3200" i="1" dirty="0" err="1">
                <a:solidFill>
                  <a:srgbClr val="1F497D"/>
                </a:solidFill>
                <a:latin typeface="Calibri"/>
              </a:rPr>
              <a:t>p</a:t>
            </a:r>
            <a:r>
              <a:rPr lang="en-US" sz="3200" dirty="0">
                <a:solidFill>
                  <a:srgbClr val="1F497D"/>
                </a:solidFill>
                <a:latin typeface="Calibri"/>
              </a:rPr>
              <a:t> = </a:t>
            </a:r>
            <a:r>
              <a:rPr lang="en-US" sz="3200" dirty="0" err="1">
                <a:solidFill>
                  <a:srgbClr val="1F497D"/>
                </a:solidFill>
                <a:latin typeface="Calibri"/>
              </a:rPr>
              <a:t>cos</a:t>
            </a:r>
            <a:r>
              <a:rPr lang="en-US" sz="3200" i="1" dirty="0" err="1">
                <a:solidFill>
                  <a:srgbClr val="1F497D"/>
                </a:solidFill>
                <a:latin typeface="Calibri"/>
              </a:rPr>
              <a:t>m</a:t>
            </a:r>
            <a:r>
              <a:rPr lang="en-US" sz="3200" dirty="0">
                <a:solidFill>
                  <a:srgbClr val="1F497D"/>
                </a:solidFill>
                <a:latin typeface="Calibri"/>
              </a:rPr>
              <a:t> </a:t>
            </a:r>
            <a:r>
              <a:rPr lang="en-US" sz="3200" dirty="0" err="1">
                <a:solidFill>
                  <a:srgbClr val="1F497D"/>
                </a:solidFill>
                <a:latin typeface="Calibri"/>
              </a:rPr>
              <a:t>cos</a:t>
            </a:r>
            <a:r>
              <a:rPr lang="en-US" sz="3200" i="1" dirty="0" err="1">
                <a:solidFill>
                  <a:srgbClr val="1F497D"/>
                </a:solidFill>
                <a:latin typeface="Calibri"/>
              </a:rPr>
              <a:t>n</a:t>
            </a:r>
            <a:r>
              <a:rPr lang="en-US" sz="3200" dirty="0">
                <a:solidFill>
                  <a:srgbClr val="1F497D"/>
                </a:solidFill>
                <a:latin typeface="Calibri"/>
              </a:rPr>
              <a:t> + </a:t>
            </a:r>
            <a:r>
              <a:rPr lang="en-US" sz="3200" dirty="0" err="1">
                <a:solidFill>
                  <a:srgbClr val="1F497D"/>
                </a:solidFill>
                <a:latin typeface="Calibri"/>
              </a:rPr>
              <a:t>sin</a:t>
            </a:r>
            <a:r>
              <a:rPr lang="en-US" sz="3200" i="1" dirty="0" err="1">
                <a:solidFill>
                  <a:srgbClr val="1F497D"/>
                </a:solidFill>
                <a:latin typeface="Calibri"/>
              </a:rPr>
              <a:t>m</a:t>
            </a:r>
            <a:r>
              <a:rPr lang="en-US" sz="3200" dirty="0">
                <a:solidFill>
                  <a:srgbClr val="1F497D"/>
                </a:solidFill>
                <a:latin typeface="Calibri"/>
              </a:rPr>
              <a:t> </a:t>
            </a:r>
            <a:r>
              <a:rPr lang="en-US" sz="3200" dirty="0" err="1">
                <a:solidFill>
                  <a:srgbClr val="1F497D"/>
                </a:solidFill>
                <a:latin typeface="Calibri"/>
              </a:rPr>
              <a:t>sin</a:t>
            </a:r>
            <a:r>
              <a:rPr lang="en-US" sz="3200" i="1" dirty="0" err="1">
                <a:solidFill>
                  <a:srgbClr val="1F497D"/>
                </a:solidFill>
                <a:latin typeface="Calibri"/>
              </a:rPr>
              <a:t>n</a:t>
            </a:r>
            <a:r>
              <a:rPr lang="en-US" sz="3200" dirty="0">
                <a:solidFill>
                  <a:srgbClr val="1F497D"/>
                </a:solidFill>
                <a:latin typeface="Calibri"/>
              </a:rPr>
              <a:t> cos </a:t>
            </a:r>
            <a:r>
              <a:rPr lang="en-US" sz="3200" i="1" dirty="0">
                <a:solidFill>
                  <a:srgbClr val="1F497D"/>
                </a:solidFill>
                <a:latin typeface="Calibri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971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Spherical Trigonometry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-4733" y="1704737"/>
            <a:ext cx="5643533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-This is not a math class, and we won’t get into the specifics of calculating this distance.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fundamentals, however are simple.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-(90°-Latitude) x 60 = Distance in NM a point is from the Pole. 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know the position of New York (B), Moscow (C) and the North Pole (A) based on Latitude and Longitude.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know the distance New York is from the North Pole (shown as c in the picture) and the distance Moscow is from the North Pole (shown as b in the picture).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-With Spherical Trigonometry, we can find a, or the distance between New York and Moscow.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-Since this is on a sphere, it is a Great Circle, or the shortest distance between these two points!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7F9D-1E95-4153-B1BA-039C419EB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33" y="2482260"/>
            <a:ext cx="3075968" cy="321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D54097-2CBC-480F-935D-622D0254F36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7495" y="1085266"/>
            <a:ext cx="8991600" cy="4192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Breaking it down to math can be simple by separating it into individual parts: 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D11C23EC-48A0-4656-BB5D-A2CF6F134689}"/>
              </a:ext>
            </a:extLst>
          </p:cNvPr>
          <p:cNvSpPr txBox="1">
            <a:spLocks/>
          </p:cNvSpPr>
          <p:nvPr/>
        </p:nvSpPr>
        <p:spPr>
          <a:xfrm>
            <a:off x="1447800" y="2227561"/>
            <a:ext cx="8991600" cy="41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New York (N): Latitude 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= 40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47'N, Longitude 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= 73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58'W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Moscow: (M): Latitude 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= 55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45'N, Longitude 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= 37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42'E.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44C0F1A6-FBE6-49BB-B38D-F093B44B7FDE}"/>
              </a:ext>
            </a:extLst>
          </p:cNvPr>
          <p:cNvSpPr txBox="1">
            <a:spLocks/>
          </p:cNvSpPr>
          <p:nvPr/>
        </p:nvSpPr>
        <p:spPr>
          <a:xfrm>
            <a:off x="2033406" y="3156489"/>
            <a:ext cx="1828800" cy="41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= 90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- 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15228DE5-5804-4424-8171-0DEA8DB67673}"/>
              </a:ext>
            </a:extLst>
          </p:cNvPr>
          <p:cNvSpPr txBox="1">
            <a:spLocks/>
          </p:cNvSpPr>
          <p:nvPr/>
        </p:nvSpPr>
        <p:spPr>
          <a:xfrm>
            <a:off x="635052" y="4496072"/>
            <a:ext cx="8991600" cy="41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P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is the 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sum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of the two longitudes, since one is East and the other is West: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475307-C39F-49CF-BADC-1451382ABDE7}"/>
              </a:ext>
            </a:extLst>
          </p:cNvPr>
          <p:cNvSpPr txBox="1"/>
          <p:nvPr/>
        </p:nvSpPr>
        <p:spPr>
          <a:xfrm>
            <a:off x="1132716" y="1595459"/>
            <a:ext cx="6500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=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+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cos 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DE5F73-D1AF-42C0-83F2-0CCD6807BDA7}"/>
              </a:ext>
            </a:extLst>
          </p:cNvPr>
          <p:cNvSpPr/>
          <p:nvPr/>
        </p:nvSpPr>
        <p:spPr>
          <a:xfrm>
            <a:off x="5345689" y="3149933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= 49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13'.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1C26A-FB92-4355-B2AD-64BED60F0DE4}"/>
              </a:ext>
            </a:extLst>
          </p:cNvPr>
          <p:cNvSpPr/>
          <p:nvPr/>
        </p:nvSpPr>
        <p:spPr>
          <a:xfrm>
            <a:off x="2108767" y="3839162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= 90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- 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EDB366-768D-4FB3-A88E-D85C7369B0D6}"/>
              </a:ext>
            </a:extLst>
          </p:cNvPr>
          <p:cNvSpPr/>
          <p:nvPr/>
        </p:nvSpPr>
        <p:spPr>
          <a:xfrm>
            <a:off x="5330068" y="37740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= 34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15'.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4BD5D-F6A6-4470-A5CF-6DC9EF4A0DFD}"/>
              </a:ext>
            </a:extLst>
          </p:cNvPr>
          <p:cNvSpPr/>
          <p:nvPr/>
        </p:nvSpPr>
        <p:spPr>
          <a:xfrm>
            <a:off x="3592164" y="3136243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90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 - 40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47'N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2FA16-2EED-422E-A480-456217B59638}"/>
              </a:ext>
            </a:extLst>
          </p:cNvPr>
          <p:cNvSpPr/>
          <p:nvPr/>
        </p:nvSpPr>
        <p:spPr>
          <a:xfrm>
            <a:off x="3592164" y="3806222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90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 - 55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45'N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B24AB-C786-4C9A-9163-02BEAAF5B9B0}"/>
              </a:ext>
            </a:extLst>
          </p:cNvPr>
          <p:cNvSpPr/>
          <p:nvPr/>
        </p:nvSpPr>
        <p:spPr>
          <a:xfrm>
            <a:off x="1749082" y="5008195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P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= 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+ 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 =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37A7D-AFC9-4C9E-A2BB-84599B535604}"/>
              </a:ext>
            </a:extLst>
          </p:cNvPr>
          <p:cNvSpPr/>
          <p:nvPr/>
        </p:nvSpPr>
        <p:spPr>
          <a:xfrm>
            <a:off x="3320865" y="5019617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73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58’W + 37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42’E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DF875A-8718-4E5D-8B28-46F7A8DF6D6A}"/>
              </a:ext>
            </a:extLst>
          </p:cNvPr>
          <p:cNvSpPr/>
          <p:nvPr/>
        </p:nvSpPr>
        <p:spPr>
          <a:xfrm>
            <a:off x="5562600" y="5019617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= 111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40'.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1344CD61-FB09-445A-A566-C32A9875B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7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" grpId="0"/>
      <p:bldP spid="5" grpId="0"/>
      <p:bldP spid="6" grpId="0"/>
      <p:bldP spid="28" grpId="0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4475307-C39F-49CF-BADC-1451382ABDE7}"/>
              </a:ext>
            </a:extLst>
          </p:cNvPr>
          <p:cNvSpPr txBox="1"/>
          <p:nvPr/>
        </p:nvSpPr>
        <p:spPr>
          <a:xfrm>
            <a:off x="1312142" y="954482"/>
            <a:ext cx="6500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=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+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</a:t>
            </a:r>
            <a:r>
              <a:rPr kumimoji="0" 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cos 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8E06AC8C-2391-49BE-8164-F200E80C0918}"/>
              </a:ext>
            </a:extLst>
          </p:cNvPr>
          <p:cNvSpPr txBox="1">
            <a:spLocks/>
          </p:cNvSpPr>
          <p:nvPr/>
        </p:nvSpPr>
        <p:spPr>
          <a:xfrm>
            <a:off x="1809326" y="1948061"/>
            <a:ext cx="2590060" cy="41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Cos(m) = Cos 49.2 = 0.653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89B346AF-C383-42C7-A1F1-CF59477E87BF}"/>
              </a:ext>
            </a:extLst>
          </p:cNvPr>
          <p:cNvSpPr txBox="1">
            <a:spLocks/>
          </p:cNvSpPr>
          <p:nvPr/>
        </p:nvSpPr>
        <p:spPr>
          <a:xfrm>
            <a:off x="4689133" y="1943194"/>
            <a:ext cx="2672549" cy="41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Cos(n) = Cos 34.25 = 0.826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19943710-37F5-489F-9113-19526202E472}"/>
              </a:ext>
            </a:extLst>
          </p:cNvPr>
          <p:cNvSpPr txBox="1">
            <a:spLocks/>
          </p:cNvSpPr>
          <p:nvPr/>
        </p:nvSpPr>
        <p:spPr>
          <a:xfrm>
            <a:off x="2077275" y="2743710"/>
            <a:ext cx="2506360" cy="41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Sin(m) = Sin 49.2 = 0.756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6B73C6BA-D303-478A-905D-B32CE79490E4}"/>
              </a:ext>
            </a:extLst>
          </p:cNvPr>
          <p:cNvSpPr txBox="1">
            <a:spLocks/>
          </p:cNvSpPr>
          <p:nvPr/>
        </p:nvSpPr>
        <p:spPr>
          <a:xfrm>
            <a:off x="4833620" y="2743710"/>
            <a:ext cx="3059097" cy="41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Sin(n) = Sin 34.25 = 0.562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91F10-5122-4F84-B887-705AD72C10B5}"/>
              </a:ext>
            </a:extLst>
          </p:cNvPr>
          <p:cNvSpPr txBox="1"/>
          <p:nvPr/>
        </p:nvSpPr>
        <p:spPr>
          <a:xfrm>
            <a:off x="4350590" y="19431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BFE5B5-F38C-40AA-9707-694BCDFDDD58}"/>
              </a:ext>
            </a:extLst>
          </p:cNvPr>
          <p:cNvSpPr txBox="1"/>
          <p:nvPr/>
        </p:nvSpPr>
        <p:spPr>
          <a:xfrm>
            <a:off x="4470685" y="273099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9AEC8A85-E54A-47A4-B03D-9711FA9B0B8A}"/>
              </a:ext>
            </a:extLst>
          </p:cNvPr>
          <p:cNvSpPr txBox="1">
            <a:spLocks/>
          </p:cNvSpPr>
          <p:nvPr/>
        </p:nvSpPr>
        <p:spPr>
          <a:xfrm>
            <a:off x="3977588" y="3157771"/>
            <a:ext cx="3059097" cy="41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Cos(P) = Cos 111.6 = -0.368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30F63C-3FE3-4939-933C-C3297FD1EA34}"/>
              </a:ext>
            </a:extLst>
          </p:cNvPr>
          <p:cNvSpPr txBox="1"/>
          <p:nvPr/>
        </p:nvSpPr>
        <p:spPr>
          <a:xfrm>
            <a:off x="3492891" y="312162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C941EC-4FC8-41BB-B3A8-A9D3DDC197FD}"/>
              </a:ext>
            </a:extLst>
          </p:cNvPr>
          <p:cNvSpPr txBox="1"/>
          <p:nvPr/>
        </p:nvSpPr>
        <p:spPr>
          <a:xfrm>
            <a:off x="3175685" y="406171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A3E27B-C6C2-4BCE-B164-D4C5F34971C3}"/>
              </a:ext>
            </a:extLst>
          </p:cNvPr>
          <p:cNvSpPr/>
          <p:nvPr/>
        </p:nvSpPr>
        <p:spPr>
          <a:xfrm>
            <a:off x="406112" y="1935599"/>
            <a:ext cx="1164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73B038-F514-4E64-8740-FC4816B4C456}"/>
              </a:ext>
            </a:extLst>
          </p:cNvPr>
          <p:cNvSpPr txBox="1"/>
          <p:nvPr/>
        </p:nvSpPr>
        <p:spPr>
          <a:xfrm>
            <a:off x="2286000" y="225728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C09D53-3A6B-4795-949D-60429094C949}"/>
              </a:ext>
            </a:extLst>
          </p:cNvPr>
          <p:cNvSpPr txBox="1"/>
          <p:nvPr/>
        </p:nvSpPr>
        <p:spPr>
          <a:xfrm>
            <a:off x="2727787" y="2255362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0.539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5D6F8-FFD4-4A10-9069-B4F67FBCB6DA}"/>
              </a:ext>
            </a:extLst>
          </p:cNvPr>
          <p:cNvSpPr/>
          <p:nvPr/>
        </p:nvSpPr>
        <p:spPr>
          <a:xfrm>
            <a:off x="412738" y="2724739"/>
            <a:ext cx="162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cos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480BB9-AC88-4D3E-BD95-E2A2CF00A46F}"/>
              </a:ext>
            </a:extLst>
          </p:cNvPr>
          <p:cNvSpPr txBox="1"/>
          <p:nvPr/>
        </p:nvSpPr>
        <p:spPr>
          <a:xfrm>
            <a:off x="2332499" y="354759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694522-45A0-4EF5-A151-EF402A657F19}"/>
              </a:ext>
            </a:extLst>
          </p:cNvPr>
          <p:cNvSpPr txBox="1"/>
          <p:nvPr/>
        </p:nvSpPr>
        <p:spPr>
          <a:xfrm>
            <a:off x="2722986" y="3496327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- 0.156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20273C-310C-4B20-A94F-ADA63E097E51}"/>
              </a:ext>
            </a:extLst>
          </p:cNvPr>
          <p:cNvSpPr txBox="1"/>
          <p:nvPr/>
        </p:nvSpPr>
        <p:spPr>
          <a:xfrm>
            <a:off x="2189709" y="4036722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0.539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34FD0F-D63C-4585-BACF-E68A439E0139}"/>
              </a:ext>
            </a:extLst>
          </p:cNvPr>
          <p:cNvSpPr txBox="1"/>
          <p:nvPr/>
        </p:nvSpPr>
        <p:spPr>
          <a:xfrm>
            <a:off x="3621008" y="4036722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- 0.156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C7BA30-C242-41D2-80B2-BCD63B96355E}"/>
              </a:ext>
            </a:extLst>
          </p:cNvPr>
          <p:cNvSpPr/>
          <p:nvPr/>
        </p:nvSpPr>
        <p:spPr>
          <a:xfrm>
            <a:off x="728145" y="3980315"/>
            <a:ext cx="857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D92826-707E-48F1-A737-A5F54D6687B8}"/>
              </a:ext>
            </a:extLst>
          </p:cNvPr>
          <p:cNvSpPr txBox="1"/>
          <p:nvPr/>
        </p:nvSpPr>
        <p:spPr>
          <a:xfrm>
            <a:off x="4845728" y="405922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8A8CB8-90D4-4BFB-93D4-70E1E5236D00}"/>
              </a:ext>
            </a:extLst>
          </p:cNvPr>
          <p:cNvSpPr txBox="1"/>
          <p:nvPr/>
        </p:nvSpPr>
        <p:spPr>
          <a:xfrm>
            <a:off x="5333753" y="4036721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0.383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0C66EF-F895-4AB4-A9BD-C337A106CF90}"/>
              </a:ext>
            </a:extLst>
          </p:cNvPr>
          <p:cNvSpPr/>
          <p:nvPr/>
        </p:nvSpPr>
        <p:spPr>
          <a:xfrm>
            <a:off x="702523" y="4491553"/>
            <a:ext cx="1426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Arc(Cos)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9D0F35-D205-42CF-92A9-52E3BE2961ED}"/>
              </a:ext>
            </a:extLst>
          </p:cNvPr>
          <p:cNvSpPr txBox="1"/>
          <p:nvPr/>
        </p:nvSpPr>
        <p:spPr>
          <a:xfrm>
            <a:off x="2233466" y="449838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0.383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565B85-F6F7-4EEB-BD63-8585A56325A4}"/>
              </a:ext>
            </a:extLst>
          </p:cNvPr>
          <p:cNvSpPr txBox="1"/>
          <p:nvPr/>
        </p:nvSpPr>
        <p:spPr>
          <a:xfrm>
            <a:off x="3399443" y="45091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9C9AC4-00AA-4BE9-8BD2-3C18C5FFA9F0}"/>
              </a:ext>
            </a:extLst>
          </p:cNvPr>
          <p:cNvSpPr txBox="1"/>
          <p:nvPr/>
        </p:nvSpPr>
        <p:spPr>
          <a:xfrm>
            <a:off x="3970434" y="450161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67.48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A308A2-EF26-4278-A166-0F2BC27B96DB}"/>
              </a:ext>
            </a:extLst>
          </p:cNvPr>
          <p:cNvCxnSpPr>
            <a:cxnSpLocks/>
          </p:cNvCxnSpPr>
          <p:nvPr/>
        </p:nvCxnSpPr>
        <p:spPr>
          <a:xfrm>
            <a:off x="495404" y="2704450"/>
            <a:ext cx="7575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94E8BE-6E25-4D01-9B97-E3A338355842}"/>
              </a:ext>
            </a:extLst>
          </p:cNvPr>
          <p:cNvSpPr txBox="1"/>
          <p:nvPr/>
        </p:nvSpPr>
        <p:spPr>
          <a:xfrm>
            <a:off x="1415891" y="5074325"/>
            <a:ext cx="610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60nm therefore 60nm x 67.48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4048.8nm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685105F-9308-4013-9265-D16A4028A73A}"/>
              </a:ext>
            </a:extLst>
          </p:cNvPr>
          <p:cNvCxnSpPr>
            <a:cxnSpLocks/>
          </p:cNvCxnSpPr>
          <p:nvPr/>
        </p:nvCxnSpPr>
        <p:spPr>
          <a:xfrm>
            <a:off x="562877" y="3947702"/>
            <a:ext cx="7575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A5A4A9BF-EE24-42E4-8E7D-21D12AEEF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4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5" grpId="0"/>
      <p:bldP spid="37" grpId="0"/>
      <p:bldP spid="40" grpId="0"/>
      <p:bldP spid="41" grpId="0"/>
      <p:bldP spid="42" grpId="0"/>
      <p:bldP spid="45" grpId="0"/>
      <p:bldP spid="47" grpId="0"/>
      <p:bldP spid="49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Terrestrial vs. Celestial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506834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-These fundamentals will be critical in understanding Celestial Navigation.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-Much like Terrestrial Navigation, we will base CELNAV on Spherical Trigonometry and known reference points.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-But first, we will discuss some assumptions our ancestors made while performing CELNAV.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Earth">
                <a:extLst>
                  <a:ext uri="{FF2B5EF4-FFF2-40B4-BE49-F238E27FC236}">
                    <a16:creationId xmlns:a16="http://schemas.microsoft.com/office/drawing/2014/main" id="{A4E330EE-9459-4D88-A4AE-533B1EC89E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7464042"/>
                  </p:ext>
                </p:extLst>
              </p:nvPr>
            </p:nvGraphicFramePr>
            <p:xfrm>
              <a:off x="5220749" y="2057400"/>
              <a:ext cx="3886200" cy="38862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86200" cy="38862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589976" ay="2219493" az="934438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828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Earth">
                <a:extLst>
                  <a:ext uri="{FF2B5EF4-FFF2-40B4-BE49-F238E27FC236}">
                    <a16:creationId xmlns:a16="http://schemas.microsoft.com/office/drawing/2014/main" id="{A4E330EE-9459-4D88-A4AE-533B1EC89E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0749" y="2057400"/>
                <a:ext cx="3886200" cy="38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776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Night Sky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4247643" y="1822117"/>
            <a:ext cx="4774005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-For thousands of years, Humans have looked to the night sky.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see thousands of Celestial Bodies, or natural objects in space, some which are easily identifiable.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organize Celestial Bodies into patterns, or maps that we call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Constellations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-Constellations are extremely useful in helping us identify the best stars to navigate with.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-Recognize this constellation?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3448E-40C3-4430-804F-2A0F3B6C0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52" y="2445537"/>
            <a:ext cx="3995289" cy="3286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A18B5-45DE-4D46-A357-8EB98491A053}"/>
              </a:ext>
            </a:extLst>
          </p:cNvPr>
          <p:cNvSpPr txBox="1"/>
          <p:nvPr/>
        </p:nvSpPr>
        <p:spPr>
          <a:xfrm>
            <a:off x="623253" y="1858595"/>
            <a:ext cx="303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Constellation Orion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99511D-D1F4-43FF-A5F4-9DE8F9E83B96}"/>
              </a:ext>
            </a:extLst>
          </p:cNvPr>
          <p:cNvSpPr/>
          <p:nvPr/>
        </p:nvSpPr>
        <p:spPr>
          <a:xfrm>
            <a:off x="1981200" y="3505200"/>
            <a:ext cx="990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D30815-A4EA-407C-AC68-49E2E4F3FC83}"/>
              </a:ext>
            </a:extLst>
          </p:cNvPr>
          <p:cNvCxnSpPr>
            <a:cxnSpLocks/>
          </p:cNvCxnSpPr>
          <p:nvPr/>
        </p:nvCxnSpPr>
        <p:spPr>
          <a:xfrm flipH="1">
            <a:off x="623253" y="3890962"/>
            <a:ext cx="1662747" cy="1624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9ECD177-9C4B-4976-AC31-F22BEF6566F6}"/>
              </a:ext>
            </a:extLst>
          </p:cNvPr>
          <p:cNvSpPr/>
          <p:nvPr/>
        </p:nvSpPr>
        <p:spPr>
          <a:xfrm>
            <a:off x="358775" y="5407825"/>
            <a:ext cx="327025" cy="323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AE3FAC-F4D0-42AF-9F92-E142F1A648F1}"/>
              </a:ext>
            </a:extLst>
          </p:cNvPr>
          <p:cNvSpPr txBox="1"/>
          <p:nvPr/>
        </p:nvSpPr>
        <p:spPr>
          <a:xfrm>
            <a:off x="623253" y="5782270"/>
            <a:ext cx="303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Sirius, the brightest Star in the night sky and ideal for CELNAV</a:t>
            </a:r>
          </a:p>
        </p:txBody>
      </p:sp>
    </p:spTree>
    <p:extLst>
      <p:ext uri="{BB962C8B-B14F-4D97-AF65-F5344CB8AC3E}">
        <p14:creationId xmlns:p14="http://schemas.microsoft.com/office/powerpoint/2010/main" val="9090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 animBg="1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Earth is the Center of the Universe?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421544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-Our ancestors looked into the night sky and believed that the Earth was the center of the universe.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-Celestial Bodies, including the Sun and Stars, appear to rise in the East and set in the West.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-To ancient people, it appeared that everything rotated around Earth.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-In reality, this movement is due to our own rotation.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-For CELNAV, we will use this assumption as it makes it easier to map the location of stars.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F9D43-946E-4482-9AFD-3AF9BF5BA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514600"/>
            <a:ext cx="4101806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3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 the Solar System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752600"/>
            <a:ext cx="8763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Earth completes 1 rotation on the axis of the Poles every 24 hours. This includes a cycle of light and darkness which is how we perceive a day.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-It takes the Earth 365 days, 5 hours and 59 minutes to orbit the Sun.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Earth orbits at an inclination of 23.5° to the celestial plane.  This is why the Sun appears higher or lower in the sky depending on the time of year.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distance from the Earth to the Sun is described as 1AU = approx. 93 million miles.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93A3B-8B40-4175-8B14-9E56FE31F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43400"/>
            <a:ext cx="9141043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 the Solar System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752600"/>
            <a:ext cx="8763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-In our Solar System, the Earth orbits the Sun along with 8 other planets.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-There are many other bodies in the Solar System, including some we can see with the naked eye such as the Moon.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Moon orbits the Earth which take 27.3 days.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gravitational effect of the Moon’s orbit gives the Earth features such as Tides.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93A3B-8B40-4175-8B14-9E56FE31F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43400"/>
            <a:ext cx="9141043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6710B3-A295-4282-A228-66D429775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5" b="15775"/>
          <a:stretch/>
        </p:blipFill>
        <p:spPr>
          <a:xfrm>
            <a:off x="0" y="0"/>
            <a:ext cx="9144000" cy="171963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97716"/>
              </p:ext>
            </p:extLst>
          </p:nvPr>
        </p:nvGraphicFramePr>
        <p:xfrm>
          <a:off x="362018" y="2100894"/>
          <a:ext cx="8781982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American Practical Navigator, Pub. No. 9, Bowditch, VOL. 1, 2019 Edition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-Surface Ship Navigation Department Organizations and Regulations Manual (NAVDORM), 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COMNAVSURFPAC/COMNAVAIRPAC/COMNAVAIRLANT/COMNAVSURFLANT INSTRUCTION 3530.4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Nautical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Almanac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93666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06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5FD65-4580-4DCC-BF44-8AA87F2D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Coordinate Systems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55CF16-7EF4-4058-B04A-2FC92FC00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286701"/>
              </p:ext>
            </p:extLst>
          </p:nvPr>
        </p:nvGraphicFramePr>
        <p:xfrm>
          <a:off x="201754" y="2910840"/>
          <a:ext cx="8781982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19428207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hlinkClick r:id="rId5"/>
                        </a:rPr>
                        <a:t>https://youtu.be/0cbKcaTimMI</a:t>
                      </a:r>
                      <a:r>
                        <a:rPr lang="en-US" sz="4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752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Celestial Sphere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752600"/>
            <a:ext cx="5507488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Sun and Planets are at a measurable distance within our Solar System.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-For CELNAV, stars however are described as being at an </a:t>
            </a:r>
            <a:r>
              <a:rPr lang="en-US" sz="1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infinite distance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-All the Celestial Bodies outside our Solar System are projected onto the </a:t>
            </a:r>
            <a:r>
              <a:rPr lang="en-US" sz="1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Celestial Sphere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or an imaginary sphere of infinite radius with Earth at its center. 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Sun and the Celestial Bodies within our Solar System, such as the planets, are perceived to be moving within the sphere.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-Just like Terrestrial Navigation, we can create reference points and a coordinate system on the Celestial Sphere.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can also use Spherical Trigonometry to map Celestial Body positions.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-However, since we are dealing with infinite distances, we have to interpret their positions using angles (degrees) rather than distance (Nautical Miles).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DC725-EB72-4480-A862-9B7276FC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241" y="2209800"/>
            <a:ext cx="3584759" cy="360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7C4AE1-6C26-4A31-82B6-AF8101AA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Celestial Coordinate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D54097-2CBC-480F-935D-622D0254F36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50812" y="1752601"/>
            <a:ext cx="4573588" cy="533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As with the </a:t>
            </a:r>
            <a:r>
              <a:rPr lang="en-US" sz="1800" b="1" dirty="0">
                <a:solidFill>
                  <a:schemeClr val="tx1"/>
                </a:solidFill>
              </a:rPr>
              <a:t>Terrestrial Sphere</a:t>
            </a:r>
            <a:r>
              <a:rPr lang="en-US" sz="1800" dirty="0">
                <a:solidFill>
                  <a:schemeClr val="tx1"/>
                </a:solidFill>
              </a:rPr>
              <a:t>, we need points of reference for a coordinate system to make sense of the </a:t>
            </a:r>
            <a:r>
              <a:rPr lang="en-US" sz="1800" b="1" dirty="0">
                <a:solidFill>
                  <a:schemeClr val="tx1"/>
                </a:solidFill>
              </a:rPr>
              <a:t>Celestial Sphere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8F9321-A1C8-4EBB-ADB8-B067879C24D8}"/>
              </a:ext>
            </a:extLst>
          </p:cNvPr>
          <p:cNvGrpSpPr/>
          <p:nvPr/>
        </p:nvGrpSpPr>
        <p:grpSpPr>
          <a:xfrm>
            <a:off x="4159188" y="1805179"/>
            <a:ext cx="4792736" cy="4321902"/>
            <a:chOff x="3124200" y="914399"/>
            <a:chExt cx="5638800" cy="52735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640C79-AECC-431C-AE9F-31A9B6EFE6F6}"/>
                </a:ext>
              </a:extLst>
            </p:cNvPr>
            <p:cNvSpPr/>
            <p:nvPr/>
          </p:nvSpPr>
          <p:spPr>
            <a:xfrm>
              <a:off x="3124200" y="914399"/>
              <a:ext cx="5638800" cy="5273559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87B2FCBA-47E0-4121-9529-4D92715B13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087" y="2625665"/>
              <a:ext cx="1851025" cy="185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3EEE315-D1D3-487E-B558-8EFCC9BF9537}"/>
              </a:ext>
            </a:extLst>
          </p:cNvPr>
          <p:cNvSpPr/>
          <p:nvPr/>
        </p:nvSpPr>
        <p:spPr>
          <a:xfrm>
            <a:off x="5029200" y="1805179"/>
            <a:ext cx="3048000" cy="276999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North Celestial Pole (P</a:t>
            </a:r>
            <a:r>
              <a:rPr kumimoji="0" 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86FAE983-6E31-4098-A625-0E7D0CDF14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3200" y="2094016"/>
            <a:ext cx="5918" cy="737654"/>
          </a:xfrm>
          <a:prstGeom prst="line">
            <a:avLst/>
          </a:prstGeom>
          <a:noFill/>
          <a:ln w="50800">
            <a:solidFill>
              <a:srgbClr val="FFFF00"/>
            </a:solidFill>
            <a:prstDash val="sysDot"/>
            <a:round/>
            <a:headEnd type="stealth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ACED3C-5170-4727-B6B5-B5BBC5CC43EB}"/>
              </a:ext>
            </a:extLst>
          </p:cNvPr>
          <p:cNvSpPr/>
          <p:nvPr/>
        </p:nvSpPr>
        <p:spPr>
          <a:xfrm>
            <a:off x="5065079" y="2921487"/>
            <a:ext cx="3048000" cy="276999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Terrestrial North Pole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63BA25-1A61-4B44-BA09-9C847C99FE7D}"/>
              </a:ext>
            </a:extLst>
          </p:cNvPr>
          <p:cNvSpPr/>
          <p:nvPr/>
        </p:nvSpPr>
        <p:spPr>
          <a:xfrm>
            <a:off x="5029200" y="4724625"/>
            <a:ext cx="3048000" cy="276999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Terrestrial South Pole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825341-FB72-4E1A-B295-5CD865CD1C0A}"/>
              </a:ext>
            </a:extLst>
          </p:cNvPr>
          <p:cNvSpPr/>
          <p:nvPr/>
        </p:nvSpPr>
        <p:spPr>
          <a:xfrm>
            <a:off x="5029200" y="5859229"/>
            <a:ext cx="3048000" cy="276999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South Celestial Pole (P</a:t>
            </a:r>
            <a:r>
              <a:rPr kumimoji="0" 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28" name="Line 7">
            <a:extLst>
              <a:ext uri="{FF2B5EF4-FFF2-40B4-BE49-F238E27FC236}">
                <a16:creationId xmlns:a16="http://schemas.microsoft.com/office/drawing/2014/main" id="{838070D8-2E78-4017-B98D-9183858BEE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53200" y="5001624"/>
            <a:ext cx="0" cy="798354"/>
          </a:xfrm>
          <a:prstGeom prst="line">
            <a:avLst/>
          </a:prstGeom>
          <a:noFill/>
          <a:ln w="50800">
            <a:solidFill>
              <a:srgbClr val="FFFF00"/>
            </a:solidFill>
            <a:prstDash val="sysDot"/>
            <a:round/>
            <a:headEnd type="stealth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EA171-7A5B-4454-A0B8-D1AE0BAEB024}"/>
              </a:ext>
            </a:extLst>
          </p:cNvPr>
          <p:cNvSpPr txBox="1"/>
          <p:nvPr/>
        </p:nvSpPr>
        <p:spPr>
          <a:xfrm>
            <a:off x="118510" y="2743200"/>
            <a:ext cx="440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North and South Pole are projected on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Sphere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Poles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29" name="Arc 12">
            <a:extLst>
              <a:ext uri="{FF2B5EF4-FFF2-40B4-BE49-F238E27FC236}">
                <a16:creationId xmlns:a16="http://schemas.microsoft.com/office/drawing/2014/main" id="{F637ACB6-9F35-4A4A-A9EB-C64D1FCF39FF}"/>
              </a:ext>
            </a:extLst>
          </p:cNvPr>
          <p:cNvSpPr>
            <a:spLocks/>
          </p:cNvSpPr>
          <p:nvPr/>
        </p:nvSpPr>
        <p:spPr bwMode="auto">
          <a:xfrm rot="1635441">
            <a:off x="5894410" y="3568175"/>
            <a:ext cx="1347277" cy="752302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</a:path>
              <a:path w="21600" h="21600" stroke="0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  <a:lnTo>
                  <a:pt x="0" y="0"/>
                </a:lnTo>
                <a:lnTo>
                  <a:pt x="21599" y="15"/>
                </a:lnTo>
                <a:close/>
              </a:path>
            </a:pathLst>
          </a:custGeom>
          <a:noFill/>
          <a:ln w="57150" cap="rnd">
            <a:solidFill>
              <a:srgbClr val="FFFF0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Arc 12">
            <a:extLst>
              <a:ext uri="{FF2B5EF4-FFF2-40B4-BE49-F238E27FC236}">
                <a16:creationId xmlns:a16="http://schemas.microsoft.com/office/drawing/2014/main" id="{B274348B-2F04-49BD-AF83-38C8E3FC9115}"/>
              </a:ext>
            </a:extLst>
          </p:cNvPr>
          <p:cNvSpPr>
            <a:spLocks/>
          </p:cNvSpPr>
          <p:nvPr/>
        </p:nvSpPr>
        <p:spPr bwMode="auto">
          <a:xfrm rot="2752223">
            <a:off x="4887003" y="2245319"/>
            <a:ext cx="3337105" cy="3440065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</a:path>
              <a:path w="21600" h="21600" stroke="0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  <a:lnTo>
                  <a:pt x="0" y="0"/>
                </a:lnTo>
                <a:lnTo>
                  <a:pt x="21599" y="15"/>
                </a:lnTo>
                <a:close/>
              </a:path>
            </a:pathLst>
          </a:custGeom>
          <a:noFill/>
          <a:ln w="57150" cap="rnd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B15621-B7BE-438A-B153-E789DD1BA1A0}"/>
              </a:ext>
            </a:extLst>
          </p:cNvPr>
          <p:cNvSpPr/>
          <p:nvPr/>
        </p:nvSpPr>
        <p:spPr>
          <a:xfrm>
            <a:off x="4823125" y="3737408"/>
            <a:ext cx="1139056" cy="276999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92380C-549C-4AC5-B8F0-84AEC74E579D}"/>
              </a:ext>
            </a:extLst>
          </p:cNvPr>
          <p:cNvSpPr/>
          <p:nvPr/>
        </p:nvSpPr>
        <p:spPr>
          <a:xfrm rot="1183982">
            <a:off x="3438895" y="4690408"/>
            <a:ext cx="31253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Equinoctial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468B45-7828-4249-9BD6-7174BD0DEBEC}"/>
              </a:ext>
            </a:extLst>
          </p:cNvPr>
          <p:cNvSpPr txBox="1"/>
          <p:nvPr/>
        </p:nvSpPr>
        <p:spPr>
          <a:xfrm>
            <a:off x="132057" y="3544669"/>
            <a:ext cx="440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Earth’s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projected as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Equinoctial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(Celestial Equator)</a:t>
            </a: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4A23DB8B-E80F-4EF5-B7A7-2D2E2F06B6B3}"/>
              </a:ext>
            </a:extLst>
          </p:cNvPr>
          <p:cNvSpPr/>
          <p:nvPr/>
        </p:nvSpPr>
        <p:spPr>
          <a:xfrm rot="1082160">
            <a:off x="6456999" y="3331112"/>
            <a:ext cx="842536" cy="1268474"/>
          </a:xfrm>
          <a:custGeom>
            <a:avLst/>
            <a:gdLst>
              <a:gd name="connsiteX0" fmla="*/ 0 w 1096183"/>
              <a:gd name="connsiteY0" fmla="*/ 0 h 2108200"/>
              <a:gd name="connsiteX1" fmla="*/ 361950 w 1096183"/>
              <a:gd name="connsiteY1" fmla="*/ 161925 h 2108200"/>
              <a:gd name="connsiteX2" fmla="*/ 682625 w 1096183"/>
              <a:gd name="connsiteY2" fmla="*/ 396875 h 2108200"/>
              <a:gd name="connsiteX3" fmla="*/ 917575 w 1096183"/>
              <a:gd name="connsiteY3" fmla="*/ 720725 h 2108200"/>
              <a:gd name="connsiteX4" fmla="*/ 1063625 w 1096183"/>
              <a:gd name="connsiteY4" fmla="*/ 1117600 h 2108200"/>
              <a:gd name="connsiteX5" fmla="*/ 1095375 w 1096183"/>
              <a:gd name="connsiteY5" fmla="*/ 1416050 h 2108200"/>
              <a:gd name="connsiteX6" fmla="*/ 1044575 w 1096183"/>
              <a:gd name="connsiteY6" fmla="*/ 1765300 h 2108200"/>
              <a:gd name="connsiteX7" fmla="*/ 892175 w 1096183"/>
              <a:gd name="connsiteY7" fmla="*/ 2108200 h 2108200"/>
              <a:gd name="connsiteX8" fmla="*/ 892175 w 1096183"/>
              <a:gd name="connsiteY8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183" h="2108200">
                <a:moveTo>
                  <a:pt x="0" y="0"/>
                </a:moveTo>
                <a:cubicBezTo>
                  <a:pt x="124089" y="47889"/>
                  <a:pt x="248179" y="95779"/>
                  <a:pt x="361950" y="161925"/>
                </a:cubicBezTo>
                <a:cubicBezTo>
                  <a:pt x="475721" y="228071"/>
                  <a:pt x="590021" y="303742"/>
                  <a:pt x="682625" y="396875"/>
                </a:cubicBezTo>
                <a:cubicBezTo>
                  <a:pt x="775229" y="490008"/>
                  <a:pt x="854075" y="600604"/>
                  <a:pt x="917575" y="720725"/>
                </a:cubicBezTo>
                <a:cubicBezTo>
                  <a:pt x="981075" y="840846"/>
                  <a:pt x="1033992" y="1001712"/>
                  <a:pt x="1063625" y="1117600"/>
                </a:cubicBezTo>
                <a:cubicBezTo>
                  <a:pt x="1093258" y="1233488"/>
                  <a:pt x="1098550" y="1308100"/>
                  <a:pt x="1095375" y="1416050"/>
                </a:cubicBezTo>
                <a:cubicBezTo>
                  <a:pt x="1092200" y="1524000"/>
                  <a:pt x="1078442" y="1649942"/>
                  <a:pt x="1044575" y="1765300"/>
                </a:cubicBezTo>
                <a:cubicBezTo>
                  <a:pt x="1010708" y="1880658"/>
                  <a:pt x="892175" y="2108200"/>
                  <a:pt x="892175" y="2108200"/>
                </a:cubicBezTo>
                <a:lnTo>
                  <a:pt x="892175" y="2108200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086FC1-2830-4E84-9E51-AF00AA3CD28C}"/>
              </a:ext>
            </a:extLst>
          </p:cNvPr>
          <p:cNvSpPr txBox="1"/>
          <p:nvPr/>
        </p:nvSpPr>
        <p:spPr>
          <a:xfrm>
            <a:off x="150812" y="4410670"/>
            <a:ext cx="390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Greenwich Mean 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Prime Meridian is projected as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Greenwich Meridian.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2FF34D-70CB-4A4F-B914-60E5BDDF6E18}"/>
              </a:ext>
            </a:extLst>
          </p:cNvPr>
          <p:cNvSpPr/>
          <p:nvPr/>
        </p:nvSpPr>
        <p:spPr>
          <a:xfrm rot="4333042">
            <a:off x="6714006" y="2977075"/>
            <a:ext cx="3058982" cy="28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Greenwich Meridian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760662-AFD4-455B-A34B-AB2D41BF9457}"/>
              </a:ext>
            </a:extLst>
          </p:cNvPr>
          <p:cNvSpPr/>
          <p:nvPr/>
        </p:nvSpPr>
        <p:spPr>
          <a:xfrm>
            <a:off x="7091633" y="3333804"/>
            <a:ext cx="1139056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Prime Meridian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91159D-066D-4322-B2D5-92E9977CC6A3}"/>
              </a:ext>
            </a:extLst>
          </p:cNvPr>
          <p:cNvGrpSpPr/>
          <p:nvPr/>
        </p:nvGrpSpPr>
        <p:grpSpPr>
          <a:xfrm>
            <a:off x="6447627" y="1805179"/>
            <a:ext cx="1783062" cy="4355671"/>
            <a:chOff x="6015038" y="1251596"/>
            <a:chExt cx="2286000" cy="5254625"/>
          </a:xfrm>
        </p:grpSpPr>
        <p:sp>
          <p:nvSpPr>
            <p:cNvPr id="42" name="Arc 11">
              <a:extLst>
                <a:ext uri="{FF2B5EF4-FFF2-40B4-BE49-F238E27FC236}">
                  <a16:creationId xmlns:a16="http://schemas.microsoft.com/office/drawing/2014/main" id="{BC1BA2BA-07A6-4D5F-91CA-A41ECB37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1251596"/>
              <a:ext cx="2286000" cy="31242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14" y="0"/>
                  </a:moveTo>
                  <a:cubicBezTo>
                    <a:pt x="11938" y="8"/>
                    <a:pt x="21600" y="9676"/>
                    <a:pt x="21600" y="21600"/>
                  </a:cubicBezTo>
                </a:path>
                <a:path w="21600" h="21600" stroke="0" extrusionOk="0">
                  <a:moveTo>
                    <a:pt x="14" y="0"/>
                  </a:moveTo>
                  <a:cubicBezTo>
                    <a:pt x="11938" y="8"/>
                    <a:pt x="21600" y="9676"/>
                    <a:pt x="21600" y="21600"/>
                  </a:cubicBezTo>
                  <a:lnTo>
                    <a:pt x="0" y="2160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Arc 12">
              <a:extLst>
                <a:ext uri="{FF2B5EF4-FFF2-40B4-BE49-F238E27FC236}">
                  <a16:creationId xmlns:a16="http://schemas.microsoft.com/office/drawing/2014/main" id="{87794313-0762-4098-9340-9D8C02DE4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4372621"/>
              <a:ext cx="2286000" cy="21336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599" y="15"/>
                  </a:moveTo>
                  <a:cubicBezTo>
                    <a:pt x="21591" y="11939"/>
                    <a:pt x="11923" y="21599"/>
                    <a:pt x="0" y="21600"/>
                  </a:cubicBezTo>
                </a:path>
                <a:path w="21600" h="21600" stroke="0" extrusionOk="0">
                  <a:moveTo>
                    <a:pt x="21599" y="15"/>
                  </a:moveTo>
                  <a:cubicBezTo>
                    <a:pt x="21591" y="11939"/>
                    <a:pt x="11923" y="21599"/>
                    <a:pt x="0" y="21600"/>
                  </a:cubicBezTo>
                  <a:lnTo>
                    <a:pt x="0" y="0"/>
                  </a:lnTo>
                  <a:lnTo>
                    <a:pt x="21599" y="15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96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4" grpId="1" animBg="1"/>
      <p:bldP spid="25" grpId="0"/>
      <p:bldP spid="25" grpId="1"/>
      <p:bldP spid="26" grpId="0"/>
      <p:bldP spid="26" grpId="1"/>
      <p:bldP spid="27" grpId="0"/>
      <p:bldP spid="28" grpId="0" animBg="1"/>
      <p:bldP spid="28" grpId="1" animBg="1"/>
      <p:bldP spid="3" grpId="0"/>
      <p:bldP spid="29" grpId="0" animBg="1"/>
      <p:bldP spid="29" grpId="1" animBg="1"/>
      <p:bldP spid="30" grpId="0" animBg="1"/>
      <p:bldP spid="31" grpId="0"/>
      <p:bldP spid="31" grpId="1"/>
      <p:bldP spid="32" grpId="0"/>
      <p:bldP spid="33" grpId="0"/>
      <p:bldP spid="34" grpId="0" animBg="1"/>
      <p:bldP spid="35" grpId="0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9490B3-76E8-4A29-BAB6-1D0045E70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Celestial Coordinate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D54097-2CBC-480F-935D-622D0254F36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9753" y="1676401"/>
            <a:ext cx="4792737" cy="533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Now we have points of reference on the </a:t>
            </a:r>
            <a:r>
              <a:rPr lang="en-US" sz="1800" b="1" dirty="0">
                <a:solidFill>
                  <a:schemeClr val="tx1"/>
                </a:solidFill>
              </a:rPr>
              <a:t>Celestial Sphere</a:t>
            </a:r>
            <a:r>
              <a:rPr lang="en-US" sz="1800" dirty="0">
                <a:solidFill>
                  <a:schemeClr val="tx1"/>
                </a:solidFill>
              </a:rPr>
              <a:t>, we can introduce a coordinate system to plot the position of </a:t>
            </a:r>
            <a:r>
              <a:rPr lang="en-US" sz="1800" b="1" dirty="0">
                <a:solidFill>
                  <a:schemeClr val="tx1"/>
                </a:solidFill>
              </a:rPr>
              <a:t>Celestial Bodies</a:t>
            </a:r>
            <a:r>
              <a:rPr lang="en-US" sz="1800" dirty="0">
                <a:solidFill>
                  <a:schemeClr val="tx1"/>
                </a:solidFill>
              </a:rPr>
              <a:t> on the </a:t>
            </a:r>
            <a:r>
              <a:rPr lang="en-US" sz="1800" b="1" dirty="0">
                <a:solidFill>
                  <a:schemeClr val="tx1"/>
                </a:solidFill>
              </a:rPr>
              <a:t>Celestial Sphere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8F9321-A1C8-4EBB-ADB8-B067879C24D8}"/>
              </a:ext>
            </a:extLst>
          </p:cNvPr>
          <p:cNvGrpSpPr/>
          <p:nvPr/>
        </p:nvGrpSpPr>
        <p:grpSpPr>
          <a:xfrm>
            <a:off x="4159188" y="1805179"/>
            <a:ext cx="4792736" cy="4321902"/>
            <a:chOff x="3124200" y="914399"/>
            <a:chExt cx="5638800" cy="52735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640C79-AECC-431C-AE9F-31A9B6EFE6F6}"/>
                </a:ext>
              </a:extLst>
            </p:cNvPr>
            <p:cNvSpPr/>
            <p:nvPr/>
          </p:nvSpPr>
          <p:spPr>
            <a:xfrm>
              <a:off x="3124200" y="914399"/>
              <a:ext cx="5638800" cy="5273559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87B2FCBA-47E0-4121-9529-4D92715B13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087" y="2625665"/>
              <a:ext cx="1851025" cy="185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2EA171-7A5B-4454-A0B8-D1AE0BAEB024}"/>
              </a:ext>
            </a:extLst>
          </p:cNvPr>
          <p:cNvSpPr txBox="1"/>
          <p:nvPr/>
        </p:nvSpPr>
        <p:spPr>
          <a:xfrm>
            <a:off x="17518" y="2895600"/>
            <a:ext cx="3738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Longitude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measured on the Earth’s surface 180° East or West of the Prime Meridian.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Arc 12">
            <a:extLst>
              <a:ext uri="{FF2B5EF4-FFF2-40B4-BE49-F238E27FC236}">
                <a16:creationId xmlns:a16="http://schemas.microsoft.com/office/drawing/2014/main" id="{B274348B-2F04-49BD-AF83-38C8E3FC9115}"/>
              </a:ext>
            </a:extLst>
          </p:cNvPr>
          <p:cNvSpPr>
            <a:spLocks/>
          </p:cNvSpPr>
          <p:nvPr/>
        </p:nvSpPr>
        <p:spPr bwMode="auto">
          <a:xfrm rot="2752223">
            <a:off x="4887003" y="2245319"/>
            <a:ext cx="3337105" cy="3440065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</a:path>
              <a:path w="21600" h="21600" stroke="0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  <a:lnTo>
                  <a:pt x="0" y="0"/>
                </a:lnTo>
                <a:lnTo>
                  <a:pt x="21599" y="15"/>
                </a:lnTo>
                <a:close/>
              </a:path>
            </a:pathLst>
          </a:custGeom>
          <a:noFill/>
          <a:ln w="57150" cap="rnd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468B45-7828-4249-9BD6-7174BD0DEBEC}"/>
              </a:ext>
            </a:extLst>
          </p:cNvPr>
          <p:cNvSpPr txBox="1"/>
          <p:nvPr/>
        </p:nvSpPr>
        <p:spPr>
          <a:xfrm>
            <a:off x="65954" y="3877270"/>
            <a:ext cx="390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Bodies sit on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Hour Circle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that is similar to Longitude; a great circle, that joins between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Poles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086FC1-2830-4E84-9E51-AF00AA3CD28C}"/>
              </a:ext>
            </a:extLst>
          </p:cNvPr>
          <p:cNvSpPr txBox="1"/>
          <p:nvPr/>
        </p:nvSpPr>
        <p:spPr>
          <a:xfrm>
            <a:off x="67671" y="4867870"/>
            <a:ext cx="4025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Greenwich Hour Angle (GHA)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the angle between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Greenwich Meridian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the Celestial Body’s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Hour Circle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91159D-066D-4322-B2D5-92E9977CC6A3}"/>
              </a:ext>
            </a:extLst>
          </p:cNvPr>
          <p:cNvGrpSpPr/>
          <p:nvPr/>
        </p:nvGrpSpPr>
        <p:grpSpPr>
          <a:xfrm>
            <a:off x="6447627" y="1805179"/>
            <a:ext cx="1858173" cy="4355671"/>
            <a:chOff x="6015038" y="1251596"/>
            <a:chExt cx="2286000" cy="5254625"/>
          </a:xfrm>
        </p:grpSpPr>
        <p:sp>
          <p:nvSpPr>
            <p:cNvPr id="42" name="Arc 11">
              <a:extLst>
                <a:ext uri="{FF2B5EF4-FFF2-40B4-BE49-F238E27FC236}">
                  <a16:creationId xmlns:a16="http://schemas.microsoft.com/office/drawing/2014/main" id="{BC1BA2BA-07A6-4D5F-91CA-A41ECB37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1251596"/>
              <a:ext cx="2286000" cy="31242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14" y="0"/>
                  </a:moveTo>
                  <a:cubicBezTo>
                    <a:pt x="11938" y="8"/>
                    <a:pt x="21600" y="9676"/>
                    <a:pt x="21600" y="21600"/>
                  </a:cubicBezTo>
                </a:path>
                <a:path w="21600" h="21600" stroke="0" extrusionOk="0">
                  <a:moveTo>
                    <a:pt x="14" y="0"/>
                  </a:moveTo>
                  <a:cubicBezTo>
                    <a:pt x="11938" y="8"/>
                    <a:pt x="21600" y="9676"/>
                    <a:pt x="21600" y="21600"/>
                  </a:cubicBezTo>
                  <a:lnTo>
                    <a:pt x="0" y="2160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Arc 12">
              <a:extLst>
                <a:ext uri="{FF2B5EF4-FFF2-40B4-BE49-F238E27FC236}">
                  <a16:creationId xmlns:a16="http://schemas.microsoft.com/office/drawing/2014/main" id="{87794313-0762-4098-9340-9D8C02DE4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4372621"/>
              <a:ext cx="2286000" cy="21336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599" y="15"/>
                  </a:moveTo>
                  <a:cubicBezTo>
                    <a:pt x="21591" y="11939"/>
                    <a:pt x="11923" y="21599"/>
                    <a:pt x="0" y="21600"/>
                  </a:cubicBezTo>
                </a:path>
                <a:path w="21600" h="21600" stroke="0" extrusionOk="0">
                  <a:moveTo>
                    <a:pt x="21599" y="15"/>
                  </a:moveTo>
                  <a:cubicBezTo>
                    <a:pt x="21591" y="11939"/>
                    <a:pt x="11923" y="21599"/>
                    <a:pt x="0" y="21600"/>
                  </a:cubicBezTo>
                  <a:lnTo>
                    <a:pt x="0" y="0"/>
                  </a:lnTo>
                  <a:lnTo>
                    <a:pt x="21599" y="15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AutoShape 8">
            <a:extLst>
              <a:ext uri="{FF2B5EF4-FFF2-40B4-BE49-F238E27FC236}">
                <a16:creationId xmlns:a16="http://schemas.microsoft.com/office/drawing/2014/main" id="{DE942739-0ADF-496B-8EDE-D9163D9CF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655" y="2925816"/>
            <a:ext cx="291072" cy="368300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2E58B1-96F5-45F2-9A24-449560930EBE}"/>
              </a:ext>
            </a:extLst>
          </p:cNvPr>
          <p:cNvSpPr/>
          <p:nvPr/>
        </p:nvSpPr>
        <p:spPr>
          <a:xfrm>
            <a:off x="5257800" y="2636556"/>
            <a:ext cx="3048000" cy="276999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Body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450EB8-1581-4979-9B77-0EA2A8D75FBA}"/>
              </a:ext>
            </a:extLst>
          </p:cNvPr>
          <p:cNvSpPr/>
          <p:nvPr/>
        </p:nvSpPr>
        <p:spPr>
          <a:xfrm rot="4333042">
            <a:off x="6714006" y="2977075"/>
            <a:ext cx="3058982" cy="28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Greenwich Meridian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17A921-4EE3-43C4-AFC3-CC79E6DCA4E5}"/>
              </a:ext>
            </a:extLst>
          </p:cNvPr>
          <p:cNvGrpSpPr/>
          <p:nvPr/>
        </p:nvGrpSpPr>
        <p:grpSpPr>
          <a:xfrm>
            <a:off x="5464932" y="1840731"/>
            <a:ext cx="2115273" cy="4321902"/>
            <a:chOff x="5285535" y="914400"/>
            <a:chExt cx="1801065" cy="525462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D188995-F119-4F68-B189-5851C708025C}"/>
                </a:ext>
              </a:extLst>
            </p:cNvPr>
            <p:cNvGrpSpPr/>
            <p:nvPr/>
          </p:nvGrpSpPr>
          <p:grpSpPr>
            <a:xfrm>
              <a:off x="5285535" y="914400"/>
              <a:ext cx="1801065" cy="5254625"/>
              <a:chOff x="5285535" y="914400"/>
              <a:chExt cx="1801065" cy="5254625"/>
            </a:xfrm>
          </p:grpSpPr>
          <p:sp>
            <p:nvSpPr>
              <p:cNvPr id="37" name="Arc 18">
                <a:extLst>
                  <a:ext uri="{FF2B5EF4-FFF2-40B4-BE49-F238E27FC236}">
                    <a16:creationId xmlns:a16="http://schemas.microsoft.com/office/drawing/2014/main" id="{3ABB5A64-6B0F-49D5-933F-8026C8785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535" y="3581400"/>
                <a:ext cx="914400" cy="2551410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0 w 21600"/>
                  <a:gd name="T3" fmla="*/ 0 h 21600"/>
                  <a:gd name="T4" fmla="*/ 2147483647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B05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Arc 16">
                <a:extLst>
                  <a:ext uri="{FF2B5EF4-FFF2-40B4-BE49-F238E27FC236}">
                    <a16:creationId xmlns:a16="http://schemas.microsoft.com/office/drawing/2014/main" id="{7F55DBE6-9581-4A20-BF8D-32E84198F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4600" y="3962400"/>
                <a:ext cx="762000" cy="2206625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0 w 21600"/>
                  <a:gd name="T3" fmla="*/ 2147483647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599" y="13"/>
                    </a:moveTo>
                    <a:cubicBezTo>
                      <a:pt x="21592" y="11937"/>
                      <a:pt x="11923" y="21599"/>
                      <a:pt x="0" y="21600"/>
                    </a:cubicBezTo>
                  </a:path>
                  <a:path w="21600" h="21600" stroke="0" extrusionOk="0">
                    <a:moveTo>
                      <a:pt x="21599" y="13"/>
                    </a:moveTo>
                    <a:cubicBezTo>
                      <a:pt x="21592" y="11937"/>
                      <a:pt x="11923" y="21599"/>
                      <a:pt x="0" y="21600"/>
                    </a:cubicBezTo>
                    <a:lnTo>
                      <a:pt x="0" y="0"/>
                    </a:lnTo>
                    <a:lnTo>
                      <a:pt x="21599" y="13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00B05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Arc 15">
                <a:extLst>
                  <a:ext uri="{FF2B5EF4-FFF2-40B4-BE49-F238E27FC236}">
                    <a16:creationId xmlns:a16="http://schemas.microsoft.com/office/drawing/2014/main" id="{7EA981E1-733C-4B1D-BC72-5FB22F07A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914400"/>
                <a:ext cx="838200" cy="3048000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00B05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Arc 17">
                <a:extLst>
                  <a:ext uri="{FF2B5EF4-FFF2-40B4-BE49-F238E27FC236}">
                    <a16:creationId xmlns:a16="http://schemas.microsoft.com/office/drawing/2014/main" id="{7F3E6529-55CF-4495-B6A2-3FA25C29F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3634" y="914400"/>
                <a:ext cx="838200" cy="2743200"/>
              </a:xfrm>
              <a:custGeom>
                <a:avLst/>
                <a:gdLst>
                  <a:gd name="T0" fmla="*/ 0 w 21600"/>
                  <a:gd name="T1" fmla="*/ 2147483647 h 21600"/>
                  <a:gd name="T2" fmla="*/ 2147483647 w 21600"/>
                  <a:gd name="T3" fmla="*/ 0 h 21600"/>
                  <a:gd name="T4" fmla="*/ 2147483647 w 21600"/>
                  <a:gd name="T5" fmla="*/ 2147483647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75"/>
                    </a:moveTo>
                    <a:cubicBezTo>
                      <a:pt x="13" y="9671"/>
                      <a:pt x="9655" y="22"/>
                      <a:pt x="21559" y="0"/>
                    </a:cubicBezTo>
                  </a:path>
                  <a:path w="21600" h="21600" stroke="0" extrusionOk="0">
                    <a:moveTo>
                      <a:pt x="0" y="21575"/>
                    </a:moveTo>
                    <a:cubicBezTo>
                      <a:pt x="13" y="9671"/>
                      <a:pt x="9655" y="22"/>
                      <a:pt x="21559" y="0"/>
                    </a:cubicBezTo>
                    <a:lnTo>
                      <a:pt x="21600" y="21600"/>
                    </a:lnTo>
                    <a:lnTo>
                      <a:pt x="0" y="2157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B05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9D0DEA-348D-4639-8C43-FC7F296339D4}"/>
                </a:ext>
              </a:extLst>
            </p:cNvPr>
            <p:cNvSpPr txBox="1"/>
            <p:nvPr/>
          </p:nvSpPr>
          <p:spPr>
            <a:xfrm>
              <a:off x="5924917" y="5434587"/>
              <a:ext cx="1110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Hour Circle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D49203-181D-4776-9457-AB689A455854}"/>
              </a:ext>
            </a:extLst>
          </p:cNvPr>
          <p:cNvGrpSpPr/>
          <p:nvPr/>
        </p:nvGrpSpPr>
        <p:grpSpPr>
          <a:xfrm rot="808430">
            <a:off x="7359875" y="2889000"/>
            <a:ext cx="1003967" cy="471664"/>
            <a:chOff x="6817735" y="4416910"/>
            <a:chExt cx="3114416" cy="846983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80B656-CBE8-4288-80D3-F39A39D4BBA3}"/>
                </a:ext>
              </a:extLst>
            </p:cNvPr>
            <p:cNvSpPr/>
            <p:nvPr/>
          </p:nvSpPr>
          <p:spPr>
            <a:xfrm rot="329737">
              <a:off x="6817735" y="4416910"/>
              <a:ext cx="1471927" cy="733437"/>
            </a:xfrm>
            <a:custGeom>
              <a:avLst/>
              <a:gdLst>
                <a:gd name="connsiteX0" fmla="*/ 1518082 w 1518082"/>
                <a:gd name="connsiteY0" fmla="*/ 0 h 230820"/>
                <a:gd name="connsiteX1" fmla="*/ 1464815 w 1518082"/>
                <a:gd name="connsiteY1" fmla="*/ 71022 h 230820"/>
                <a:gd name="connsiteX2" fmla="*/ 1269507 w 1518082"/>
                <a:gd name="connsiteY2" fmla="*/ 133165 h 230820"/>
                <a:gd name="connsiteX3" fmla="*/ 736847 w 1518082"/>
                <a:gd name="connsiteY3" fmla="*/ 204187 h 230820"/>
                <a:gd name="connsiteX4" fmla="*/ 0 w 1518082"/>
                <a:gd name="connsiteY4" fmla="*/ 230820 h 2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082" h="230820">
                  <a:moveTo>
                    <a:pt x="1518082" y="0"/>
                  </a:moveTo>
                  <a:cubicBezTo>
                    <a:pt x="1512163" y="24414"/>
                    <a:pt x="1506244" y="48828"/>
                    <a:pt x="1464815" y="71022"/>
                  </a:cubicBezTo>
                  <a:cubicBezTo>
                    <a:pt x="1423386" y="93216"/>
                    <a:pt x="1390835" y="110971"/>
                    <a:pt x="1269507" y="133165"/>
                  </a:cubicBezTo>
                  <a:cubicBezTo>
                    <a:pt x="1148179" y="155359"/>
                    <a:pt x="948431" y="187911"/>
                    <a:pt x="736847" y="204187"/>
                  </a:cubicBezTo>
                  <a:cubicBezTo>
                    <a:pt x="525263" y="220463"/>
                    <a:pt x="262631" y="225641"/>
                    <a:pt x="0" y="230820"/>
                  </a:cubicBezTo>
                </a:path>
              </a:pathLst>
            </a:custGeom>
            <a:noFill/>
            <a:ln w="31750">
              <a:solidFill>
                <a:srgbClr val="00B0F0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BD75752-FCED-4CC5-BBC6-D8CD02548EFE}"/>
                </a:ext>
              </a:extLst>
            </p:cNvPr>
            <p:cNvSpPr/>
            <p:nvPr/>
          </p:nvSpPr>
          <p:spPr>
            <a:xfrm rot="20888812">
              <a:off x="6884151" y="5005366"/>
              <a:ext cx="3048000" cy="25852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Greenwich Hour 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0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A4850-9492-44AA-9E45-E170370F9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Celestial Coordinate System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8F9321-A1C8-4EBB-ADB8-B067879C24D8}"/>
              </a:ext>
            </a:extLst>
          </p:cNvPr>
          <p:cNvGrpSpPr/>
          <p:nvPr/>
        </p:nvGrpSpPr>
        <p:grpSpPr>
          <a:xfrm>
            <a:off x="4159188" y="1805179"/>
            <a:ext cx="4792736" cy="4321902"/>
            <a:chOff x="3124200" y="914399"/>
            <a:chExt cx="5638800" cy="52735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640C79-AECC-431C-AE9F-31A9B6EFE6F6}"/>
                </a:ext>
              </a:extLst>
            </p:cNvPr>
            <p:cNvSpPr/>
            <p:nvPr/>
          </p:nvSpPr>
          <p:spPr>
            <a:xfrm>
              <a:off x="3124200" y="914399"/>
              <a:ext cx="5638800" cy="5273559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87B2FCBA-47E0-4121-9529-4D92715B13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087" y="2625665"/>
              <a:ext cx="1851025" cy="185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Arc 12">
            <a:extLst>
              <a:ext uri="{FF2B5EF4-FFF2-40B4-BE49-F238E27FC236}">
                <a16:creationId xmlns:a16="http://schemas.microsoft.com/office/drawing/2014/main" id="{B274348B-2F04-49BD-AF83-38C8E3FC9115}"/>
              </a:ext>
            </a:extLst>
          </p:cNvPr>
          <p:cNvSpPr>
            <a:spLocks/>
          </p:cNvSpPr>
          <p:nvPr/>
        </p:nvSpPr>
        <p:spPr bwMode="auto">
          <a:xfrm rot="2752223">
            <a:off x="4887003" y="2245319"/>
            <a:ext cx="3337105" cy="3440065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</a:path>
              <a:path w="21600" h="21600" stroke="0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  <a:lnTo>
                  <a:pt x="0" y="0"/>
                </a:lnTo>
                <a:lnTo>
                  <a:pt x="21599" y="15"/>
                </a:lnTo>
                <a:close/>
              </a:path>
            </a:pathLst>
          </a:custGeom>
          <a:noFill/>
          <a:ln w="57150" cap="rnd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91159D-066D-4322-B2D5-92E9977CC6A3}"/>
              </a:ext>
            </a:extLst>
          </p:cNvPr>
          <p:cNvGrpSpPr/>
          <p:nvPr/>
        </p:nvGrpSpPr>
        <p:grpSpPr>
          <a:xfrm>
            <a:off x="6447627" y="1805179"/>
            <a:ext cx="1858173" cy="4355671"/>
            <a:chOff x="6015038" y="1251596"/>
            <a:chExt cx="2286000" cy="5254625"/>
          </a:xfrm>
        </p:grpSpPr>
        <p:sp>
          <p:nvSpPr>
            <p:cNvPr id="42" name="Arc 11">
              <a:extLst>
                <a:ext uri="{FF2B5EF4-FFF2-40B4-BE49-F238E27FC236}">
                  <a16:creationId xmlns:a16="http://schemas.microsoft.com/office/drawing/2014/main" id="{BC1BA2BA-07A6-4D5F-91CA-A41ECB37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1251596"/>
              <a:ext cx="2286000" cy="31242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14" y="0"/>
                  </a:moveTo>
                  <a:cubicBezTo>
                    <a:pt x="11938" y="8"/>
                    <a:pt x="21600" y="9676"/>
                    <a:pt x="21600" y="21600"/>
                  </a:cubicBezTo>
                </a:path>
                <a:path w="21600" h="21600" stroke="0" extrusionOk="0">
                  <a:moveTo>
                    <a:pt x="14" y="0"/>
                  </a:moveTo>
                  <a:cubicBezTo>
                    <a:pt x="11938" y="8"/>
                    <a:pt x="21600" y="9676"/>
                    <a:pt x="21600" y="21600"/>
                  </a:cubicBezTo>
                  <a:lnTo>
                    <a:pt x="0" y="2160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Arc 12">
              <a:extLst>
                <a:ext uri="{FF2B5EF4-FFF2-40B4-BE49-F238E27FC236}">
                  <a16:creationId xmlns:a16="http://schemas.microsoft.com/office/drawing/2014/main" id="{87794313-0762-4098-9340-9D8C02DE4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4372621"/>
              <a:ext cx="2286000" cy="21336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599" y="15"/>
                  </a:moveTo>
                  <a:cubicBezTo>
                    <a:pt x="21591" y="11939"/>
                    <a:pt x="11923" y="21599"/>
                    <a:pt x="0" y="21600"/>
                  </a:cubicBezTo>
                </a:path>
                <a:path w="21600" h="21600" stroke="0" extrusionOk="0">
                  <a:moveTo>
                    <a:pt x="21599" y="15"/>
                  </a:moveTo>
                  <a:cubicBezTo>
                    <a:pt x="21591" y="11939"/>
                    <a:pt x="11923" y="21599"/>
                    <a:pt x="0" y="21600"/>
                  </a:cubicBezTo>
                  <a:lnTo>
                    <a:pt x="0" y="0"/>
                  </a:lnTo>
                  <a:lnTo>
                    <a:pt x="21599" y="15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AutoShape 8">
            <a:extLst>
              <a:ext uri="{FF2B5EF4-FFF2-40B4-BE49-F238E27FC236}">
                <a16:creationId xmlns:a16="http://schemas.microsoft.com/office/drawing/2014/main" id="{DE942739-0ADF-496B-8EDE-D9163D9CF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655" y="2925816"/>
            <a:ext cx="291072" cy="368300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2E58B1-96F5-45F2-9A24-449560930EBE}"/>
              </a:ext>
            </a:extLst>
          </p:cNvPr>
          <p:cNvSpPr/>
          <p:nvPr/>
        </p:nvSpPr>
        <p:spPr>
          <a:xfrm>
            <a:off x="5257800" y="2636556"/>
            <a:ext cx="3048000" cy="276999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Body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450EB8-1581-4979-9B77-0EA2A8D75FBA}"/>
              </a:ext>
            </a:extLst>
          </p:cNvPr>
          <p:cNvSpPr/>
          <p:nvPr/>
        </p:nvSpPr>
        <p:spPr>
          <a:xfrm rot="4333042">
            <a:off x="6714006" y="2977075"/>
            <a:ext cx="3058982" cy="28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Greenwich Meridian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17A921-4EE3-43C4-AFC3-CC79E6DCA4E5}"/>
              </a:ext>
            </a:extLst>
          </p:cNvPr>
          <p:cNvGrpSpPr/>
          <p:nvPr/>
        </p:nvGrpSpPr>
        <p:grpSpPr>
          <a:xfrm>
            <a:off x="5464932" y="1840731"/>
            <a:ext cx="2115273" cy="4321902"/>
            <a:chOff x="5285535" y="914400"/>
            <a:chExt cx="1801065" cy="525462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D188995-F119-4F68-B189-5851C708025C}"/>
                </a:ext>
              </a:extLst>
            </p:cNvPr>
            <p:cNvGrpSpPr/>
            <p:nvPr/>
          </p:nvGrpSpPr>
          <p:grpSpPr>
            <a:xfrm>
              <a:off x="5285535" y="914400"/>
              <a:ext cx="1801065" cy="5254625"/>
              <a:chOff x="5285535" y="914400"/>
              <a:chExt cx="1801065" cy="5254625"/>
            </a:xfrm>
          </p:grpSpPr>
          <p:sp>
            <p:nvSpPr>
              <p:cNvPr id="37" name="Arc 18">
                <a:extLst>
                  <a:ext uri="{FF2B5EF4-FFF2-40B4-BE49-F238E27FC236}">
                    <a16:creationId xmlns:a16="http://schemas.microsoft.com/office/drawing/2014/main" id="{3ABB5A64-6B0F-49D5-933F-8026C8785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535" y="3581400"/>
                <a:ext cx="914400" cy="2551410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0 w 21600"/>
                  <a:gd name="T3" fmla="*/ 0 h 21600"/>
                  <a:gd name="T4" fmla="*/ 2147483647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B05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Arc 16">
                <a:extLst>
                  <a:ext uri="{FF2B5EF4-FFF2-40B4-BE49-F238E27FC236}">
                    <a16:creationId xmlns:a16="http://schemas.microsoft.com/office/drawing/2014/main" id="{7F55DBE6-9581-4A20-BF8D-32E84198F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4600" y="3962400"/>
                <a:ext cx="762000" cy="2206625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0 w 21600"/>
                  <a:gd name="T3" fmla="*/ 2147483647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599" y="13"/>
                    </a:moveTo>
                    <a:cubicBezTo>
                      <a:pt x="21592" y="11937"/>
                      <a:pt x="11923" y="21599"/>
                      <a:pt x="0" y="21600"/>
                    </a:cubicBezTo>
                  </a:path>
                  <a:path w="21600" h="21600" stroke="0" extrusionOk="0">
                    <a:moveTo>
                      <a:pt x="21599" y="13"/>
                    </a:moveTo>
                    <a:cubicBezTo>
                      <a:pt x="21592" y="11937"/>
                      <a:pt x="11923" y="21599"/>
                      <a:pt x="0" y="21600"/>
                    </a:cubicBezTo>
                    <a:lnTo>
                      <a:pt x="0" y="0"/>
                    </a:lnTo>
                    <a:lnTo>
                      <a:pt x="21599" y="13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00B05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Arc 15">
                <a:extLst>
                  <a:ext uri="{FF2B5EF4-FFF2-40B4-BE49-F238E27FC236}">
                    <a16:creationId xmlns:a16="http://schemas.microsoft.com/office/drawing/2014/main" id="{7EA981E1-733C-4B1D-BC72-5FB22F07A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914400"/>
                <a:ext cx="838200" cy="3048000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00B05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Arc 17">
                <a:extLst>
                  <a:ext uri="{FF2B5EF4-FFF2-40B4-BE49-F238E27FC236}">
                    <a16:creationId xmlns:a16="http://schemas.microsoft.com/office/drawing/2014/main" id="{7F3E6529-55CF-4495-B6A2-3FA25C29F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3634" y="914400"/>
                <a:ext cx="838200" cy="2743200"/>
              </a:xfrm>
              <a:custGeom>
                <a:avLst/>
                <a:gdLst>
                  <a:gd name="T0" fmla="*/ 0 w 21600"/>
                  <a:gd name="T1" fmla="*/ 2147483647 h 21600"/>
                  <a:gd name="T2" fmla="*/ 2147483647 w 21600"/>
                  <a:gd name="T3" fmla="*/ 0 h 21600"/>
                  <a:gd name="T4" fmla="*/ 2147483647 w 21600"/>
                  <a:gd name="T5" fmla="*/ 2147483647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75"/>
                    </a:moveTo>
                    <a:cubicBezTo>
                      <a:pt x="13" y="9671"/>
                      <a:pt x="9655" y="22"/>
                      <a:pt x="21559" y="0"/>
                    </a:cubicBezTo>
                  </a:path>
                  <a:path w="21600" h="21600" stroke="0" extrusionOk="0">
                    <a:moveTo>
                      <a:pt x="0" y="21575"/>
                    </a:moveTo>
                    <a:cubicBezTo>
                      <a:pt x="13" y="9671"/>
                      <a:pt x="9655" y="22"/>
                      <a:pt x="21559" y="0"/>
                    </a:cubicBezTo>
                    <a:lnTo>
                      <a:pt x="21600" y="21600"/>
                    </a:lnTo>
                    <a:lnTo>
                      <a:pt x="0" y="2157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B05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9D0DEA-348D-4639-8C43-FC7F296339D4}"/>
                </a:ext>
              </a:extLst>
            </p:cNvPr>
            <p:cNvSpPr txBox="1"/>
            <p:nvPr/>
          </p:nvSpPr>
          <p:spPr>
            <a:xfrm>
              <a:off x="5924917" y="5434587"/>
              <a:ext cx="1110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Hour Circle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D49203-181D-4776-9457-AB689A455854}"/>
              </a:ext>
            </a:extLst>
          </p:cNvPr>
          <p:cNvGrpSpPr/>
          <p:nvPr/>
        </p:nvGrpSpPr>
        <p:grpSpPr>
          <a:xfrm rot="808430">
            <a:off x="7359875" y="2889000"/>
            <a:ext cx="1003967" cy="471664"/>
            <a:chOff x="6817735" y="4416910"/>
            <a:chExt cx="3114416" cy="846983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80B656-CBE8-4288-80D3-F39A39D4BBA3}"/>
                </a:ext>
              </a:extLst>
            </p:cNvPr>
            <p:cNvSpPr/>
            <p:nvPr/>
          </p:nvSpPr>
          <p:spPr>
            <a:xfrm rot="329737">
              <a:off x="6817735" y="4416910"/>
              <a:ext cx="1471927" cy="733437"/>
            </a:xfrm>
            <a:custGeom>
              <a:avLst/>
              <a:gdLst>
                <a:gd name="connsiteX0" fmla="*/ 1518082 w 1518082"/>
                <a:gd name="connsiteY0" fmla="*/ 0 h 230820"/>
                <a:gd name="connsiteX1" fmla="*/ 1464815 w 1518082"/>
                <a:gd name="connsiteY1" fmla="*/ 71022 h 230820"/>
                <a:gd name="connsiteX2" fmla="*/ 1269507 w 1518082"/>
                <a:gd name="connsiteY2" fmla="*/ 133165 h 230820"/>
                <a:gd name="connsiteX3" fmla="*/ 736847 w 1518082"/>
                <a:gd name="connsiteY3" fmla="*/ 204187 h 230820"/>
                <a:gd name="connsiteX4" fmla="*/ 0 w 1518082"/>
                <a:gd name="connsiteY4" fmla="*/ 230820 h 2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082" h="230820">
                  <a:moveTo>
                    <a:pt x="1518082" y="0"/>
                  </a:moveTo>
                  <a:cubicBezTo>
                    <a:pt x="1512163" y="24414"/>
                    <a:pt x="1506244" y="48828"/>
                    <a:pt x="1464815" y="71022"/>
                  </a:cubicBezTo>
                  <a:cubicBezTo>
                    <a:pt x="1423386" y="93216"/>
                    <a:pt x="1390835" y="110971"/>
                    <a:pt x="1269507" y="133165"/>
                  </a:cubicBezTo>
                  <a:cubicBezTo>
                    <a:pt x="1148179" y="155359"/>
                    <a:pt x="948431" y="187911"/>
                    <a:pt x="736847" y="204187"/>
                  </a:cubicBezTo>
                  <a:cubicBezTo>
                    <a:pt x="525263" y="220463"/>
                    <a:pt x="262631" y="225641"/>
                    <a:pt x="0" y="230820"/>
                  </a:cubicBezTo>
                </a:path>
              </a:pathLst>
            </a:custGeom>
            <a:noFill/>
            <a:ln w="31750">
              <a:solidFill>
                <a:srgbClr val="00B0F0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BD75752-FCED-4CC5-BBC6-D8CD02548EFE}"/>
                </a:ext>
              </a:extLst>
            </p:cNvPr>
            <p:cNvSpPr/>
            <p:nvPr/>
          </p:nvSpPr>
          <p:spPr>
            <a:xfrm rot="20888812">
              <a:off x="6884151" y="5005366"/>
              <a:ext cx="3048000" cy="25852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Greenwich Hour Angle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D2C30CB-F416-43D4-81CD-57A6A79052F7}"/>
              </a:ext>
            </a:extLst>
          </p:cNvPr>
          <p:cNvSpPr txBox="1"/>
          <p:nvPr/>
        </p:nvSpPr>
        <p:spPr>
          <a:xfrm>
            <a:off x="198173" y="1742182"/>
            <a:ext cx="4221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Unlike Longitude which is measured East or West of the Greenwich Meridian,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GHA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measured between 0-360° clockwise (westerly) from the Greenwich meridian.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47941-A059-43A0-ABA6-4EAC872D6685}"/>
              </a:ext>
            </a:extLst>
          </p:cNvPr>
          <p:cNvSpPr/>
          <p:nvPr/>
        </p:nvSpPr>
        <p:spPr>
          <a:xfrm>
            <a:off x="153833" y="2886670"/>
            <a:ext cx="390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Because of the Earth’s orbit around the Sun, the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GHA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Celestial Bodies change throughout the day.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FC3F67-6E69-440F-AD22-FB1779729E18}"/>
              </a:ext>
            </a:extLst>
          </p:cNvPr>
          <p:cNvSpPr/>
          <p:nvPr/>
        </p:nvSpPr>
        <p:spPr>
          <a:xfrm>
            <a:off x="144294" y="3810000"/>
            <a:ext cx="40093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Earth’s 360° / 24hrs = approximately 15° of change 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GHA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per hour for each Celestial Body on the Celestial Sphere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D0F83B-9C54-48D6-BF16-CE6097CAE485}"/>
              </a:ext>
            </a:extLst>
          </p:cNvPr>
          <p:cNvSpPr/>
          <p:nvPr/>
        </p:nvSpPr>
        <p:spPr>
          <a:xfrm>
            <a:off x="94317" y="4793293"/>
            <a:ext cx="41728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rate of change to GHA for Bodies within the Celestial Sphere such as planets have a different rate of change because of their own orbit within the Solar System. </a:t>
            </a:r>
          </a:p>
        </p:txBody>
      </p:sp>
    </p:spTree>
    <p:extLst>
      <p:ext uri="{BB962C8B-B14F-4D97-AF65-F5344CB8AC3E}">
        <p14:creationId xmlns:p14="http://schemas.microsoft.com/office/powerpoint/2010/main" val="407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/>
      <p:bldP spid="41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BA82F-0863-4CE5-A231-DAD08AB6A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Celestial Coordinate System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8F9321-A1C8-4EBB-ADB8-B067879C24D8}"/>
              </a:ext>
            </a:extLst>
          </p:cNvPr>
          <p:cNvGrpSpPr/>
          <p:nvPr/>
        </p:nvGrpSpPr>
        <p:grpSpPr>
          <a:xfrm>
            <a:off x="4159188" y="1805179"/>
            <a:ext cx="4792736" cy="4321902"/>
            <a:chOff x="3124200" y="914399"/>
            <a:chExt cx="5638800" cy="52735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640C79-AECC-431C-AE9F-31A9B6EFE6F6}"/>
                </a:ext>
              </a:extLst>
            </p:cNvPr>
            <p:cNvSpPr/>
            <p:nvPr/>
          </p:nvSpPr>
          <p:spPr>
            <a:xfrm>
              <a:off x="3124200" y="914399"/>
              <a:ext cx="5638800" cy="5273559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87B2FCBA-47E0-4121-9529-4D92715B13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087" y="2625665"/>
              <a:ext cx="1851025" cy="185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2EA171-7A5B-4454-A0B8-D1AE0BAEB024}"/>
              </a:ext>
            </a:extLst>
          </p:cNvPr>
          <p:cNvSpPr txBox="1"/>
          <p:nvPr/>
        </p:nvSpPr>
        <p:spPr>
          <a:xfrm>
            <a:off x="124732" y="1846183"/>
            <a:ext cx="42186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is an angle North or South of the Equator,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Declination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is the Celestial Body’s position measured as an angle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North or South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Celestial Equator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Arc 12">
            <a:extLst>
              <a:ext uri="{FF2B5EF4-FFF2-40B4-BE49-F238E27FC236}">
                <a16:creationId xmlns:a16="http://schemas.microsoft.com/office/drawing/2014/main" id="{B274348B-2F04-49BD-AF83-38C8E3FC9115}"/>
              </a:ext>
            </a:extLst>
          </p:cNvPr>
          <p:cNvSpPr>
            <a:spLocks/>
          </p:cNvSpPr>
          <p:nvPr/>
        </p:nvSpPr>
        <p:spPr bwMode="auto">
          <a:xfrm rot="2752223">
            <a:off x="4887003" y="2245319"/>
            <a:ext cx="3337105" cy="3440065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</a:path>
              <a:path w="21600" h="21600" stroke="0" extrusionOk="0">
                <a:moveTo>
                  <a:pt x="21599" y="15"/>
                </a:moveTo>
                <a:cubicBezTo>
                  <a:pt x="21591" y="11939"/>
                  <a:pt x="11923" y="21599"/>
                  <a:pt x="0" y="21600"/>
                </a:cubicBezTo>
                <a:lnTo>
                  <a:pt x="0" y="0"/>
                </a:lnTo>
                <a:lnTo>
                  <a:pt x="21599" y="15"/>
                </a:lnTo>
                <a:close/>
              </a:path>
            </a:pathLst>
          </a:custGeom>
          <a:noFill/>
          <a:ln w="57150" cap="rnd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92380C-549C-4AC5-B8F0-84AEC74E579D}"/>
              </a:ext>
            </a:extLst>
          </p:cNvPr>
          <p:cNvSpPr/>
          <p:nvPr/>
        </p:nvSpPr>
        <p:spPr>
          <a:xfrm rot="1183982">
            <a:off x="3438895" y="4690408"/>
            <a:ext cx="31253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Equinoctial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468B45-7828-4249-9BD6-7174BD0DEBEC}"/>
              </a:ext>
            </a:extLst>
          </p:cNvPr>
          <p:cNvSpPr txBox="1"/>
          <p:nvPr/>
        </p:nvSpPr>
        <p:spPr>
          <a:xfrm>
            <a:off x="78998" y="3705761"/>
            <a:ext cx="3902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Declination of a Celestial Body such as a star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doesn’t change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in reference to the Equinoctial. That’s why we can’t see Stars such as Polaris from the Southern Hemisphere.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91159D-066D-4322-B2D5-92E9977CC6A3}"/>
              </a:ext>
            </a:extLst>
          </p:cNvPr>
          <p:cNvGrpSpPr/>
          <p:nvPr/>
        </p:nvGrpSpPr>
        <p:grpSpPr>
          <a:xfrm>
            <a:off x="6447627" y="1805179"/>
            <a:ext cx="1858173" cy="4355671"/>
            <a:chOff x="6015038" y="1251596"/>
            <a:chExt cx="2286000" cy="5254625"/>
          </a:xfrm>
        </p:grpSpPr>
        <p:sp>
          <p:nvSpPr>
            <p:cNvPr id="42" name="Arc 11">
              <a:extLst>
                <a:ext uri="{FF2B5EF4-FFF2-40B4-BE49-F238E27FC236}">
                  <a16:creationId xmlns:a16="http://schemas.microsoft.com/office/drawing/2014/main" id="{BC1BA2BA-07A6-4D5F-91CA-A41ECB37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1251596"/>
              <a:ext cx="2286000" cy="31242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14" y="0"/>
                  </a:moveTo>
                  <a:cubicBezTo>
                    <a:pt x="11938" y="8"/>
                    <a:pt x="21600" y="9676"/>
                    <a:pt x="21600" y="21600"/>
                  </a:cubicBezTo>
                </a:path>
                <a:path w="21600" h="21600" stroke="0" extrusionOk="0">
                  <a:moveTo>
                    <a:pt x="14" y="0"/>
                  </a:moveTo>
                  <a:cubicBezTo>
                    <a:pt x="11938" y="8"/>
                    <a:pt x="21600" y="9676"/>
                    <a:pt x="21600" y="21600"/>
                  </a:cubicBezTo>
                  <a:lnTo>
                    <a:pt x="0" y="2160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Arc 12">
              <a:extLst>
                <a:ext uri="{FF2B5EF4-FFF2-40B4-BE49-F238E27FC236}">
                  <a16:creationId xmlns:a16="http://schemas.microsoft.com/office/drawing/2014/main" id="{87794313-0762-4098-9340-9D8C02DE4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4372621"/>
              <a:ext cx="2286000" cy="21336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599" y="15"/>
                  </a:moveTo>
                  <a:cubicBezTo>
                    <a:pt x="21591" y="11939"/>
                    <a:pt x="11923" y="21599"/>
                    <a:pt x="0" y="21600"/>
                  </a:cubicBezTo>
                </a:path>
                <a:path w="21600" h="21600" stroke="0" extrusionOk="0">
                  <a:moveTo>
                    <a:pt x="21599" y="15"/>
                  </a:moveTo>
                  <a:cubicBezTo>
                    <a:pt x="21591" y="11939"/>
                    <a:pt x="11923" y="21599"/>
                    <a:pt x="0" y="21600"/>
                  </a:cubicBezTo>
                  <a:lnTo>
                    <a:pt x="0" y="0"/>
                  </a:lnTo>
                  <a:lnTo>
                    <a:pt x="21599" y="15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AutoShape 8">
            <a:extLst>
              <a:ext uri="{FF2B5EF4-FFF2-40B4-BE49-F238E27FC236}">
                <a16:creationId xmlns:a16="http://schemas.microsoft.com/office/drawing/2014/main" id="{DE942739-0ADF-496B-8EDE-D9163D9CF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655" y="2925816"/>
            <a:ext cx="291072" cy="368300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9A28BB-D4EE-4F3F-92C7-2F9F0353757C}"/>
              </a:ext>
            </a:extLst>
          </p:cNvPr>
          <p:cNvGrpSpPr/>
          <p:nvPr/>
        </p:nvGrpSpPr>
        <p:grpSpPr>
          <a:xfrm>
            <a:off x="7093794" y="2722309"/>
            <a:ext cx="845726" cy="2253356"/>
            <a:chOff x="6914806" y="1859094"/>
            <a:chExt cx="692831" cy="3048000"/>
          </a:xfrm>
        </p:grpSpPr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EBB10E41-2205-4FDF-8EC6-4F132F1E0DED}"/>
                </a:ext>
              </a:extLst>
            </p:cNvPr>
            <p:cNvSpPr/>
            <p:nvPr/>
          </p:nvSpPr>
          <p:spPr>
            <a:xfrm rot="4676719" flipV="1">
              <a:off x="6045339" y="3396502"/>
              <a:ext cx="2138434" cy="399499"/>
            </a:xfrm>
            <a:custGeom>
              <a:avLst/>
              <a:gdLst>
                <a:gd name="connsiteX0" fmla="*/ 1518082 w 1518082"/>
                <a:gd name="connsiteY0" fmla="*/ 0 h 230820"/>
                <a:gd name="connsiteX1" fmla="*/ 1464815 w 1518082"/>
                <a:gd name="connsiteY1" fmla="*/ 71022 h 230820"/>
                <a:gd name="connsiteX2" fmla="*/ 1269507 w 1518082"/>
                <a:gd name="connsiteY2" fmla="*/ 133165 h 230820"/>
                <a:gd name="connsiteX3" fmla="*/ 736847 w 1518082"/>
                <a:gd name="connsiteY3" fmla="*/ 204187 h 230820"/>
                <a:gd name="connsiteX4" fmla="*/ 0 w 1518082"/>
                <a:gd name="connsiteY4" fmla="*/ 230820 h 2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082" h="230820">
                  <a:moveTo>
                    <a:pt x="1518082" y="0"/>
                  </a:moveTo>
                  <a:cubicBezTo>
                    <a:pt x="1512163" y="24414"/>
                    <a:pt x="1506244" y="48828"/>
                    <a:pt x="1464815" y="71022"/>
                  </a:cubicBezTo>
                  <a:cubicBezTo>
                    <a:pt x="1423386" y="93216"/>
                    <a:pt x="1390835" y="110971"/>
                    <a:pt x="1269507" y="133165"/>
                  </a:cubicBezTo>
                  <a:cubicBezTo>
                    <a:pt x="1148179" y="155359"/>
                    <a:pt x="948431" y="187911"/>
                    <a:pt x="736847" y="204187"/>
                  </a:cubicBezTo>
                  <a:cubicBezTo>
                    <a:pt x="525263" y="220463"/>
                    <a:pt x="262631" y="225641"/>
                    <a:pt x="0" y="230820"/>
                  </a:cubicBezTo>
                </a:path>
              </a:pathLst>
            </a:custGeom>
            <a:noFill/>
            <a:ln w="31750">
              <a:solidFill>
                <a:srgbClr val="BF03B6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4B64B6-CAFE-4646-8A0C-84FC33840867}"/>
                </a:ext>
              </a:extLst>
            </p:cNvPr>
            <p:cNvSpPr/>
            <p:nvPr/>
          </p:nvSpPr>
          <p:spPr>
            <a:xfrm rot="5119256">
              <a:off x="5945138" y="3244594"/>
              <a:ext cx="3048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BF03B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Declination</a:t>
              </a:r>
            </a:p>
          </p:txBody>
        </p:sp>
      </p:grpSp>
      <p:sp>
        <p:nvSpPr>
          <p:cNvPr id="50" name="Oval 10">
            <a:extLst>
              <a:ext uri="{FF2B5EF4-FFF2-40B4-BE49-F238E27FC236}">
                <a16:creationId xmlns:a16="http://schemas.microsoft.com/office/drawing/2014/main" id="{C13D0BB9-CC95-4200-B0C5-F070B4AE0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575" y="2345296"/>
            <a:ext cx="3849626" cy="805554"/>
          </a:xfrm>
          <a:prstGeom prst="ellipse">
            <a:avLst/>
          </a:prstGeom>
          <a:noFill/>
          <a:ln w="9525">
            <a:solidFill>
              <a:srgbClr val="FFFF00"/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70BAFD-20F0-4D23-9476-2CB7EEDA5974}"/>
              </a:ext>
            </a:extLst>
          </p:cNvPr>
          <p:cNvSpPr txBox="1"/>
          <p:nvPr/>
        </p:nvSpPr>
        <p:spPr>
          <a:xfrm>
            <a:off x="76200" y="2895600"/>
            <a:ext cx="390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Angle is a measurement between the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Celestial Equator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Polar North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South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16AA4-22CB-422D-85BB-A2094F993F43}"/>
              </a:ext>
            </a:extLst>
          </p:cNvPr>
          <p:cNvSpPr txBox="1"/>
          <p:nvPr/>
        </p:nvSpPr>
        <p:spPr>
          <a:xfrm>
            <a:off x="51596" y="5036403"/>
            <a:ext cx="390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However, Declination of bodies within our Solar System, such as the Planets, do change because of their orbit of the Sun.</a:t>
            </a:r>
          </a:p>
        </p:txBody>
      </p:sp>
    </p:spTree>
    <p:extLst>
      <p:ext uri="{BB962C8B-B14F-4D97-AF65-F5344CB8AC3E}">
        <p14:creationId xmlns:p14="http://schemas.microsoft.com/office/powerpoint/2010/main" val="1165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6" grpId="0" animBg="1"/>
      <p:bldP spid="50" grpId="0" animBg="1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Earth’s Inclination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2" y="1752600"/>
            <a:ext cx="627284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-Earth’s orbit is at an inclination of 23.5° to the Sun.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-However, the Sun is perceived as being between the Celestial Sphere and Earth.  Therefore, we perceive its </a:t>
            </a:r>
            <a:r>
              <a:rPr lang="en-US" sz="1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declination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as changing.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Sun’s declination moves from 23.5° South to 23.5° North throughout the year.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-This change of declination gives us seasons.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-When the Sun is in a Northerly declination, the Northern Hemisphere has longer days and summer weather.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-When the Sun is in a Southerly declination, the Southern Hemisphere has longer days and summer weather.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longest day for the Northern Hemisphere is the </a:t>
            </a:r>
            <a:r>
              <a:rPr lang="en-US" sz="1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Summer Solstice 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 June 20 and the shortest day is the </a:t>
            </a:r>
            <a:r>
              <a:rPr lang="en-US" sz="1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Winter Solstice 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 20 December.  During these times, the Sun is at either its maximum Northerly or Southerly declination.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</a:t>
            </a:r>
            <a:r>
              <a:rPr lang="en-US" sz="1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Equinoxes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mark when the Sun’s declination is 0° and the Sun passes the Equator from north to south or vice versa.</a:t>
            </a: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4431A-FB1E-4C8E-A35D-7B3DBB5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133600"/>
            <a:ext cx="2895600" cy="36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0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-24607"/>
            <a:ext cx="762000" cy="1091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https://lh3.googleusercontent.com/-L0EKLqr-FKs/AAAAAAAAAAI/AAAAAAAADe8/qL_cXwWRmbQ/s120-c/phot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7200" y="152400"/>
            <a:ext cx="914399" cy="914400"/>
          </a:xfrm>
          <a:prstGeom prst="rect">
            <a:avLst/>
          </a:prstGeom>
          <a:noFill/>
        </p:spPr>
      </p:pic>
      <p:pic>
        <p:nvPicPr>
          <p:cNvPr id="20" name="Picture 2" descr="http://www.astronomy.marcric.com/images/rotate.gif">
            <a:extLst>
              <a:ext uri="{FF2B5EF4-FFF2-40B4-BE49-F238E27FC236}">
                <a16:creationId xmlns:a16="http://schemas.microsoft.com/office/drawing/2014/main" id="{5CEE2599-6A24-4171-B824-AC4981D735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130268"/>
            <a:ext cx="9143999" cy="563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854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Celestial Bodes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5434647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Ancient Greeks celebrated the Vernal Equinox in March, when the Sun’s declination was neither North or South.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-At the Vernal Equinox, the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First Point of Aries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was used as a visual point of reference as they aligned.  The Aries Constellation aligned with the Equinox, and this had significance to the Ancient Greeks.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GHA of the First Point of Aries changes on a daily basis. 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This has been predicted and catalogued in the Nautical Almanac.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52FA1-67B3-48D4-863D-63CDBD409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858" y="2362200"/>
            <a:ext cx="3067878" cy="31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Celestial Bodes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969895" cy="610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-Celestial Bodies do not move in relation to each other.  The angular measurement between two stars will always be the same.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-All Celestial Bodies can be related to the First Point of Aries.  The angular measurement from the First Point of Aries to the Celestial Body is called its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Sidereal Hour Angle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-If you know the GHA for the First Point of Aries on any day for any hour, you can add a Celestial Body’s SHA (which never changes) to the GHA of the First Point of Aries (which does change but has been predicted).  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-This will immediately give me that Celestial Body’s GHA for that day and hour!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-This is useful, because the alternative would be to map the GHA of every Celestial Body for every hour of every day for years to build a consistent map.  This would take a very long time!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First Point of Aries provides a shortcut…a reference to find any CB’s GHA without having to spend the time to map and predict a CB’s movement.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27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4E821-1C6D-42A9-AF0A-AE7E7441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251800"/>
              </p:ext>
            </p:extLst>
          </p:nvPr>
        </p:nvGraphicFramePr>
        <p:xfrm>
          <a:off x="152400" y="1780316"/>
          <a:ext cx="8781982" cy="466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26758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428142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DESCRIBE the Terrestrial sphere and coordinate system.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DESCRIBE How we perceive the Universe and Solar System in relation to the Earth.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DESCRIBE the Celestial Sphere and Celestial Coordinate System.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 DESCRIBE the First Point of Aries in relation to Celestial Bodies.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INTRODUCE the Nautical Almanac and STELLA.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6 - DEFINE the terms Assumed Position, Geographic Position and Observer’s Zenith in relation to the Celestial and Terrestrial Spheres.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DEFINE the calculation for the relative movement of the Sun and Celestial Bodies.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8 - EXPLAIN the Celestial and Terrestrial Triangles and their relationship.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9 - EXPLAIN How to calculate CO-ALTITUDE and distance between the GP and AP from Altitude to gain an LOP.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10 - DESCRIBE The Horizon Coordinate System and its relationship to Altitude, Azimuth, GHA and Declination.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11 - INTRODUCE The Nautical Sextant.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12 - DEFINE The Nautical Sextant errors of Index Error, Perpendicularity, Side Error and Collimation Error.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13 - EXPLAIN Height Observed in relation to Height of Eye, Refraction and Environmental corrections. 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34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607170"/>
            <a:ext cx="9144000" cy="1277818"/>
            <a:chOff x="0" y="5679366"/>
            <a:chExt cx="9144000" cy="1205622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0" y="6524625"/>
              <a:ext cx="9144000" cy="360363"/>
            </a:xfrm>
            <a:prstGeom prst="rect">
              <a:avLst/>
            </a:prstGeom>
            <a:solidFill>
              <a:srgbClr val="00163B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20" descr="outlinegear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5679366"/>
              <a:ext cx="9142412" cy="850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6248400" y="6597352"/>
              <a:ext cx="2735336" cy="216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NN220 - Fundamentals of Navigation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6513" y="6597650"/>
              <a:ext cx="6135687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SEANAV  I   U.S. Naval Academy   I   Celestial Navigation</a:t>
              </a:r>
            </a:p>
          </p:txBody>
        </p:sp>
      </p:grpSp>
      <p:sp>
        <p:nvSpPr>
          <p:cNvPr id="14" name="Oval 5">
            <a:extLst>
              <a:ext uri="{FF2B5EF4-FFF2-40B4-BE49-F238E27FC236}">
                <a16:creationId xmlns:a16="http://schemas.microsoft.com/office/drawing/2014/main" id="{16C4A62D-AD43-4DC1-835F-C0D6BF061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860" y="1694785"/>
            <a:ext cx="3933825" cy="38766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125E9743-4AD7-48CF-A582-43DA88B5A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021" y="4250407"/>
            <a:ext cx="15518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7620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GHA </a:t>
            </a:r>
            <a: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for the </a:t>
            </a: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First Point of Aries</a:t>
            </a: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E3E17163-5193-438A-B9EB-97FFDA9A5E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576" y="4018044"/>
            <a:ext cx="848824" cy="4117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99F5399C-578E-4828-A2A0-DF8D6E561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1763" y="1316344"/>
            <a:ext cx="13677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7620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Greenwich Meridian</a:t>
            </a:r>
          </a:p>
        </p:txBody>
      </p:sp>
      <p:sp>
        <p:nvSpPr>
          <p:cNvPr id="19" name="Arc 24">
            <a:extLst>
              <a:ext uri="{FF2B5EF4-FFF2-40B4-BE49-F238E27FC236}">
                <a16:creationId xmlns:a16="http://schemas.microsoft.com/office/drawing/2014/main" id="{0DA8872A-E2FD-4B06-B7AA-618203EAF9B4}"/>
              </a:ext>
            </a:extLst>
          </p:cNvPr>
          <p:cNvSpPr>
            <a:spLocks/>
          </p:cNvSpPr>
          <p:nvPr/>
        </p:nvSpPr>
        <p:spPr bwMode="auto">
          <a:xfrm rot="1562629">
            <a:off x="5197042" y="1888992"/>
            <a:ext cx="1713509" cy="347621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0" name="Object 27">
            <a:hlinkClick r:id="" action="ppaction://ole?verb=0"/>
            <a:extLst>
              <a:ext uri="{FF2B5EF4-FFF2-40B4-BE49-F238E27FC236}">
                <a16:creationId xmlns:a16="http://schemas.microsoft.com/office/drawing/2014/main" id="{8FA8A61A-DD7C-4599-91D0-F633C8DC834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08860" y="3436368"/>
          <a:ext cx="571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Microsoft ClipArt Gallery" r:id="rId5" imgW="3519360" imgH="3495600" progId="MS_ClipArt_Gallery">
                  <p:embed/>
                </p:oleObj>
              </mc:Choice>
              <mc:Fallback>
                <p:oleObj name="Microsoft ClipArt Gallery" r:id="rId5" imgW="3519360" imgH="3495600" progId="MS_ClipArt_Gallery">
                  <p:embed/>
                  <p:pic>
                    <p:nvPicPr>
                      <p:cNvPr id="20" name="Object 2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FA8A61A-DD7C-4599-91D0-F633C8DC834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860" y="3436368"/>
                        <a:ext cx="5715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14BA4E54-A530-4F27-9FB9-5D81D3AA7A00}"/>
              </a:ext>
            </a:extLst>
          </p:cNvPr>
          <p:cNvSpPr/>
          <p:nvPr/>
        </p:nvSpPr>
        <p:spPr>
          <a:xfrm>
            <a:off x="5142443" y="2625963"/>
            <a:ext cx="324247" cy="280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Arc 24">
            <a:extLst>
              <a:ext uri="{FF2B5EF4-FFF2-40B4-BE49-F238E27FC236}">
                <a16:creationId xmlns:a16="http://schemas.microsoft.com/office/drawing/2014/main" id="{47DFEAEA-9C00-460B-9819-53DA34D64E3B}"/>
              </a:ext>
            </a:extLst>
          </p:cNvPr>
          <p:cNvSpPr>
            <a:spLocks/>
          </p:cNvSpPr>
          <p:nvPr/>
        </p:nvSpPr>
        <p:spPr bwMode="auto">
          <a:xfrm>
            <a:off x="6133106" y="1747717"/>
            <a:ext cx="1287170" cy="219922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Line 11">
            <a:extLst>
              <a:ext uri="{FF2B5EF4-FFF2-40B4-BE49-F238E27FC236}">
                <a16:creationId xmlns:a16="http://schemas.microsoft.com/office/drawing/2014/main" id="{357FDA03-0A7F-42DF-A5FD-7C4D381A59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9408" y="1979996"/>
            <a:ext cx="575114" cy="1606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A32D6EB-8E27-4863-8038-443A905E7DD4}"/>
              </a:ext>
            </a:extLst>
          </p:cNvPr>
          <p:cNvSpPr/>
          <p:nvPr/>
        </p:nvSpPr>
        <p:spPr>
          <a:xfrm rot="10468218">
            <a:off x="6700786" y="3675175"/>
            <a:ext cx="914080" cy="258792"/>
          </a:xfrm>
          <a:prstGeom prst="arc">
            <a:avLst>
              <a:gd name="adj1" fmla="val 12734001"/>
              <a:gd name="adj2" fmla="val 21380222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Line 11">
            <a:extLst>
              <a:ext uri="{FF2B5EF4-FFF2-40B4-BE49-F238E27FC236}">
                <a16:creationId xmlns:a16="http://schemas.microsoft.com/office/drawing/2014/main" id="{EA077117-9120-44CB-8D32-9E7CCA79E6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3619" y="4054306"/>
            <a:ext cx="385832" cy="3466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CCCB6763-D231-4485-804A-AA0ADECC123B}"/>
              </a:ext>
            </a:extLst>
          </p:cNvPr>
          <p:cNvSpPr/>
          <p:nvPr/>
        </p:nvSpPr>
        <p:spPr>
          <a:xfrm rot="11143063">
            <a:off x="5455110" y="2839544"/>
            <a:ext cx="1301632" cy="341738"/>
          </a:xfrm>
          <a:prstGeom prst="arc">
            <a:avLst>
              <a:gd name="adj1" fmla="val 11106888"/>
              <a:gd name="adj2" fmla="val 21380222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id="{FE13BF42-08A6-4F0C-9BBF-961E2A3C6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428" y="3242361"/>
            <a:ext cx="19983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7620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CB’s SHA</a:t>
            </a:r>
          </a:p>
        </p:txBody>
      </p:sp>
      <p:sp>
        <p:nvSpPr>
          <p:cNvPr id="43" name="Text Box 10">
            <a:extLst>
              <a:ext uri="{FF2B5EF4-FFF2-40B4-BE49-F238E27FC236}">
                <a16:creationId xmlns:a16="http://schemas.microsoft.com/office/drawing/2014/main" id="{6C14EE34-CA34-4D5B-A9DD-8C7937BE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06" y="1370668"/>
            <a:ext cx="4384863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7620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Sidereal Hour Angle</a:t>
            </a:r>
          </a:p>
          <a:p>
            <a:pPr marL="0" marR="0" lvl="0" indent="0" algn="l" defTabSz="7620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Stars change position on the Celestial Sphere minimally. </a:t>
            </a:r>
          </a:p>
          <a:p>
            <a:pPr marL="0" marR="0" lvl="0" indent="0" algn="l" defTabSz="7620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They are referenced to the GHA of Aries to identify other stars. </a:t>
            </a:r>
          </a:p>
        </p:txBody>
      </p:sp>
      <p:sp>
        <p:nvSpPr>
          <p:cNvPr id="44" name="Arc 24">
            <a:extLst>
              <a:ext uri="{FF2B5EF4-FFF2-40B4-BE49-F238E27FC236}">
                <a16:creationId xmlns:a16="http://schemas.microsoft.com/office/drawing/2014/main" id="{F44CC86C-ECF5-405A-95FE-B87E0595713B}"/>
              </a:ext>
            </a:extLst>
          </p:cNvPr>
          <p:cNvSpPr>
            <a:spLocks/>
          </p:cNvSpPr>
          <p:nvPr/>
        </p:nvSpPr>
        <p:spPr bwMode="auto">
          <a:xfrm rot="11802929" flipH="1">
            <a:off x="6447050" y="3688208"/>
            <a:ext cx="762854" cy="195414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ECF2B2-CFE4-47CA-AACD-74A421100F49}"/>
              </a:ext>
            </a:extLst>
          </p:cNvPr>
          <p:cNvSpPr txBox="1"/>
          <p:nvPr/>
        </p:nvSpPr>
        <p:spPr>
          <a:xfrm>
            <a:off x="129680" y="4527406"/>
            <a:ext cx="4384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As the Earth orbits the Sun the GHA of Aries changes.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6D60CE-6591-4EC4-B822-A76724078DF3}"/>
              </a:ext>
            </a:extLst>
          </p:cNvPr>
          <p:cNvSpPr txBox="1"/>
          <p:nvPr/>
        </p:nvSpPr>
        <p:spPr>
          <a:xfrm>
            <a:off x="589705" y="3394376"/>
            <a:ext cx="3155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GHA of Aries + SHA of CB = CB’s GHA</a:t>
            </a:r>
          </a:p>
        </p:txBody>
      </p:sp>
    </p:spTree>
    <p:extLst>
      <p:ext uri="{BB962C8B-B14F-4D97-AF65-F5344CB8AC3E}">
        <p14:creationId xmlns:p14="http://schemas.microsoft.com/office/powerpoint/2010/main" val="320483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utoUpdateAnimBg="0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43" grpId="0" animBg="1"/>
      <p:bldP spid="44" grpId="0" animBg="1"/>
      <p:bldP spid="45" grpId="0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969895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-Due to the Earth’s </a:t>
            </a:r>
            <a:r>
              <a:rPr lang="en-US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procession,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or the movement on its Axis, there are changes to how we perceive CB’s meaning their declination and GHA change by a small margin.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-Due to procession, the First Point of Aries changes by approximately 1° every 72 years.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-Today, the First Point of Aries is actually located within the Pisces Constellation.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-In 23,000 years, the First Point of Aries will be aligned again with the Aries Constellation.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-Since we know this, we can account for it!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ED824-771F-4F6E-B3AE-1A9B2E77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Nautical Almanac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D54097-2CBC-480F-935D-622D0254F36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50812" y="1200676"/>
            <a:ext cx="8991600" cy="5333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Nautical Almanac was first published in 1767 and is produced annually in consultation between the USNO and UKHO</a:t>
            </a:r>
            <a:r>
              <a:rPr lang="en-US" dirty="0">
                <a:solidFill>
                  <a:schemeClr val="bg1"/>
                </a:solidFill>
              </a:rPr>
              <a:t>. 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6" descr="http://ep.yimg.com/ca/I/landfallnav_2268_202204401">
            <a:extLst>
              <a:ext uri="{FF2B5EF4-FFF2-40B4-BE49-F238E27FC236}">
                <a16:creationId xmlns:a16="http://schemas.microsoft.com/office/drawing/2014/main" id="{5982C984-5789-40C1-959D-7C6A1812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52" y="1795343"/>
            <a:ext cx="173934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encrypted-tbn0.gstatic.com/images?q=tbn:ANd9GcR_xZJOMGyGGRoh3RAPOYnzoN4_RsecWrNmdjjm__57Llh1BmIz">
            <a:extLst>
              <a:ext uri="{FF2B5EF4-FFF2-40B4-BE49-F238E27FC236}">
                <a16:creationId xmlns:a16="http://schemas.microsoft.com/office/drawing/2014/main" id="{832B908A-C4A3-4FC4-BBA8-AF3509351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39" y="1766768"/>
            <a:ext cx="17907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://osloamerica.com/Site/Images/U.S.%20Naval%20Observatory.jpg">
            <a:extLst>
              <a:ext uri="{FF2B5EF4-FFF2-40B4-BE49-F238E27FC236}">
                <a16:creationId xmlns:a16="http://schemas.microsoft.com/office/drawing/2014/main" id="{B834D2A4-B71B-4B0E-9B32-23A08868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49" y="4586168"/>
            <a:ext cx="421005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18928C8D-75D2-4268-AACE-BD110FDD32B5}"/>
              </a:ext>
            </a:extLst>
          </p:cNvPr>
          <p:cNvSpPr txBox="1">
            <a:spLocks/>
          </p:cNvSpPr>
          <p:nvPr/>
        </p:nvSpPr>
        <p:spPr>
          <a:xfrm>
            <a:off x="152400" y="1523834"/>
            <a:ext cx="4629149" cy="707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It lists: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FE06E-A3E0-4E00-95A5-0186324F1FE3}"/>
              </a:ext>
            </a:extLst>
          </p:cNvPr>
          <p:cNvSpPr txBox="1"/>
          <p:nvPr/>
        </p:nvSpPr>
        <p:spPr>
          <a:xfrm>
            <a:off x="152400" y="22098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GHA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for the First Point of Aries by Day / Hr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543F40-A544-4B3B-9D31-1CAE3DBA53E1}"/>
              </a:ext>
            </a:extLst>
          </p:cNvPr>
          <p:cNvSpPr txBox="1"/>
          <p:nvPr/>
        </p:nvSpPr>
        <p:spPr>
          <a:xfrm>
            <a:off x="68685" y="379329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GHA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Declination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for the Sun by Day / Hr.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213A7A-3D62-4BA1-BE82-E766F19B6F1E}"/>
              </a:ext>
            </a:extLst>
          </p:cNvPr>
          <p:cNvSpPr txBox="1"/>
          <p:nvPr/>
        </p:nvSpPr>
        <p:spPr>
          <a:xfrm>
            <a:off x="54100" y="44312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GHA </a:t>
            </a: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Declination</a:t>
            </a: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for the Moon Daily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86A7AE-A3F1-4D9D-B056-1FED4B817914}"/>
              </a:ext>
            </a:extLst>
          </p:cNvPr>
          <p:cNvSpPr txBox="1"/>
          <p:nvPr/>
        </p:nvSpPr>
        <p:spPr>
          <a:xfrm>
            <a:off x="119233" y="2798544"/>
            <a:ext cx="4534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GHA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sz="18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Declination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of the 4 Navigable planets in our Solar system by Day /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 Venus, Mars, Jupiter and Saturn.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181B0-33A7-45C6-B7AC-2744402F5A17}"/>
              </a:ext>
            </a:extLst>
          </p:cNvPr>
          <p:cNvSpPr txBox="1"/>
          <p:nvPr/>
        </p:nvSpPr>
        <p:spPr>
          <a:xfrm>
            <a:off x="41263" y="491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Sunrise / Sunset / Twilight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38D96-D86B-404C-BD85-A22BDEDC9D6A}"/>
              </a:ext>
            </a:extLst>
          </p:cNvPr>
          <p:cNvSpPr txBox="1"/>
          <p:nvPr/>
        </p:nvSpPr>
        <p:spPr>
          <a:xfrm>
            <a:off x="36513" y="5297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Moonrise / Moonset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1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9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607170"/>
            <a:ext cx="9144000" cy="1277818"/>
            <a:chOff x="0" y="5679366"/>
            <a:chExt cx="9144000" cy="1205622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0" y="6524625"/>
              <a:ext cx="9144000" cy="360363"/>
            </a:xfrm>
            <a:prstGeom prst="rect">
              <a:avLst/>
            </a:prstGeom>
            <a:solidFill>
              <a:srgbClr val="00163B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20" descr="outlinegear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679366"/>
              <a:ext cx="9142412" cy="850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6248400" y="6597352"/>
              <a:ext cx="2735336" cy="216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NN220 – Fundamentals of Navigation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6513" y="6597650"/>
              <a:ext cx="6135687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SEANAV  I   U.S. Naval Academy   I   Celestial Navigation</a:t>
              </a:r>
            </a:p>
          </p:txBody>
        </p:sp>
      </p:grpSp>
      <p:pic>
        <p:nvPicPr>
          <p:cNvPr id="13" name="Picture 4" descr="http://i50.tinypic.com/avjsyu.jpg">
            <a:extLst>
              <a:ext uri="{FF2B5EF4-FFF2-40B4-BE49-F238E27FC236}">
                <a16:creationId xmlns:a16="http://schemas.microsoft.com/office/drawing/2014/main" id="{5EC239B1-19AF-4C83-B26F-253273805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33922"/>
            <a:ext cx="8763000" cy="345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040854C3-55CB-4D8A-A75D-2F975CEA8D36}"/>
              </a:ext>
            </a:extLst>
          </p:cNvPr>
          <p:cNvSpPr/>
          <p:nvPr/>
        </p:nvSpPr>
        <p:spPr>
          <a:xfrm rot="5400000">
            <a:off x="285750" y="2076450"/>
            <a:ext cx="190500" cy="228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5EC576A7-980F-4EEE-92EA-03ACD798512E}"/>
              </a:ext>
            </a:extLst>
          </p:cNvPr>
          <p:cNvSpPr/>
          <p:nvPr/>
        </p:nvSpPr>
        <p:spPr>
          <a:xfrm rot="5400000">
            <a:off x="2140119" y="839448"/>
            <a:ext cx="215561" cy="2667000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E0BCB1FB-BE5D-4DC6-9A0E-CEFDED6800DF}"/>
              </a:ext>
            </a:extLst>
          </p:cNvPr>
          <p:cNvSpPr/>
          <p:nvPr/>
        </p:nvSpPr>
        <p:spPr>
          <a:xfrm rot="5400000">
            <a:off x="4098385" y="1654714"/>
            <a:ext cx="185229" cy="1066800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E258018-10DC-4C52-8AC7-68EBAB620C31}"/>
              </a:ext>
            </a:extLst>
          </p:cNvPr>
          <p:cNvSpPr/>
          <p:nvPr/>
        </p:nvSpPr>
        <p:spPr>
          <a:xfrm rot="5400000">
            <a:off x="5012785" y="1883316"/>
            <a:ext cx="185230" cy="60960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2B6D3DA-1CBC-47A1-801A-DD32211039BF}"/>
              </a:ext>
            </a:extLst>
          </p:cNvPr>
          <p:cNvSpPr/>
          <p:nvPr/>
        </p:nvSpPr>
        <p:spPr>
          <a:xfrm rot="5400000">
            <a:off x="6108276" y="1454807"/>
            <a:ext cx="182594" cy="1469254"/>
          </a:xfrm>
          <a:prstGeom prst="leftBrac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D3C11BE4-3001-426D-8AA6-BE20FB1F4A4C}"/>
              </a:ext>
            </a:extLst>
          </p:cNvPr>
          <p:cNvSpPr/>
          <p:nvPr/>
        </p:nvSpPr>
        <p:spPr>
          <a:xfrm rot="5400000">
            <a:off x="7906409" y="1200811"/>
            <a:ext cx="189182" cy="1981199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832B9A-7A74-4AC7-8ADA-C6069DF1D99B}"/>
              </a:ext>
            </a:extLst>
          </p:cNvPr>
          <p:cNvSpPr txBox="1"/>
          <p:nvPr/>
        </p:nvSpPr>
        <p:spPr>
          <a:xfrm rot="16200000">
            <a:off x="-419100" y="108040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 (GMT)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0DFA46-CED6-458A-9131-1E21F15E9566}"/>
              </a:ext>
            </a:extLst>
          </p:cNvPr>
          <p:cNvSpPr txBox="1"/>
          <p:nvPr/>
        </p:nvSpPr>
        <p:spPr>
          <a:xfrm>
            <a:off x="1493552" y="138399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PLANETS GHA / DECLINATION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E031E-C1AB-4FA6-AE2B-DB089DD7F5B9}"/>
              </a:ext>
            </a:extLst>
          </p:cNvPr>
          <p:cNvSpPr txBox="1"/>
          <p:nvPr/>
        </p:nvSpPr>
        <p:spPr>
          <a:xfrm>
            <a:off x="3456373" y="856594"/>
            <a:ext cx="16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BODY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SHA and Declination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DE600C-4ABB-42DC-BC75-B358AE430841}"/>
              </a:ext>
            </a:extLst>
          </p:cNvPr>
          <p:cNvSpPr txBox="1"/>
          <p:nvPr/>
        </p:nvSpPr>
        <p:spPr>
          <a:xfrm>
            <a:off x="4618182" y="1118116"/>
            <a:ext cx="1344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SUN GHA and Declination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B498F-7196-4DCD-AEC2-2D86EC660541}"/>
              </a:ext>
            </a:extLst>
          </p:cNvPr>
          <p:cNvSpPr txBox="1"/>
          <p:nvPr/>
        </p:nvSpPr>
        <p:spPr>
          <a:xfrm>
            <a:off x="5399473" y="1793997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767C3A-A528-427F-BF35-C985B2BF8D67}"/>
              </a:ext>
            </a:extLst>
          </p:cNvPr>
          <p:cNvSpPr txBox="1"/>
          <p:nvPr/>
        </p:nvSpPr>
        <p:spPr>
          <a:xfrm>
            <a:off x="7010400" y="1220973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TWILIGHT (N/C)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SUNRISE-SET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MOONRISE-SET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CBB4461-C7E4-4F30-9A62-D9392033D05F}"/>
              </a:ext>
            </a:extLst>
          </p:cNvPr>
          <p:cNvSpPr/>
          <p:nvPr/>
        </p:nvSpPr>
        <p:spPr>
          <a:xfrm rot="5400000">
            <a:off x="636301" y="2076450"/>
            <a:ext cx="190500" cy="228600"/>
          </a:xfrm>
          <a:prstGeom prst="leftBrac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1CFFB9-DBAD-4C50-968D-ADA9E4BE2F67}"/>
              </a:ext>
            </a:extLst>
          </p:cNvPr>
          <p:cNvSpPr txBox="1"/>
          <p:nvPr/>
        </p:nvSpPr>
        <p:spPr>
          <a:xfrm>
            <a:off x="470417" y="1219750"/>
            <a:ext cx="876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GHA for the FIRST  POINT OF ARIES</a:t>
            </a:r>
          </a:p>
        </p:txBody>
      </p:sp>
    </p:spTree>
    <p:extLst>
      <p:ext uri="{BB962C8B-B14F-4D97-AF65-F5344CB8AC3E}">
        <p14:creationId xmlns:p14="http://schemas.microsoft.com/office/powerpoint/2010/main" val="2874077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67812E-7C92-42A8-AFEE-754E4DADC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500" b="53980"/>
          <a:stretch/>
        </p:blipFill>
        <p:spPr>
          <a:xfrm>
            <a:off x="3023325" y="2102647"/>
            <a:ext cx="6236722" cy="3798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A4CFCC-60F4-4D11-88E8-DDF9E059D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16" name="Subtitle 3">
            <a:extLst>
              <a:ext uri="{FF2B5EF4-FFF2-40B4-BE49-F238E27FC236}">
                <a16:creationId xmlns:a16="http://schemas.microsoft.com/office/drawing/2014/main" id="{C3631104-8D86-40B4-946E-BAED96212525}"/>
              </a:ext>
            </a:extLst>
          </p:cNvPr>
          <p:cNvSpPr txBox="1">
            <a:spLocks/>
          </p:cNvSpPr>
          <p:nvPr/>
        </p:nvSpPr>
        <p:spPr>
          <a:xfrm>
            <a:off x="66675" y="228600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Identification of Stars – Nautical Almanac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72AFCD87-518D-4CF8-A594-4615DCEF6A6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90732" y="1828800"/>
            <a:ext cx="2528668" cy="151674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within the Nautical Almanac is also available electronically through systems such as </a:t>
            </a:r>
            <a:r>
              <a:rPr lang="en-US" sz="56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STELLA – System to Estimate Latitude and Longitude Astronomically.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D0535976-20E1-4720-A983-1D61F990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099" y="2172631"/>
            <a:ext cx="1032613" cy="103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A9714C49-8B5B-4D94-B3A8-586F76B4725F}"/>
              </a:ext>
            </a:extLst>
          </p:cNvPr>
          <p:cNvSpPr txBox="1">
            <a:spLocks/>
          </p:cNvSpPr>
          <p:nvPr/>
        </p:nvSpPr>
        <p:spPr>
          <a:xfrm>
            <a:off x="235210" y="3280041"/>
            <a:ext cx="2736590" cy="1749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information such as Declination and GHA can be found for dates as required.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20C8EEBE-BE27-45ED-A995-EE3E9D27DDB2}"/>
              </a:ext>
            </a:extLst>
          </p:cNvPr>
          <p:cNvSpPr txBox="1">
            <a:spLocks/>
          </p:cNvSpPr>
          <p:nvPr/>
        </p:nvSpPr>
        <p:spPr>
          <a:xfrm>
            <a:off x="214533" y="4124407"/>
            <a:ext cx="2528667" cy="1057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But unlike the Nautical Almanac, STELLA will do the math for you!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F90556E9-087E-4F83-B427-BC300A8CD9FB}"/>
              </a:ext>
            </a:extLst>
          </p:cNvPr>
          <p:cNvSpPr txBox="1">
            <a:spLocks/>
          </p:cNvSpPr>
          <p:nvPr/>
        </p:nvSpPr>
        <p:spPr>
          <a:xfrm>
            <a:off x="229548" y="4886407"/>
            <a:ext cx="2528667" cy="1057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STELLA will provide the GHA and Declination of any Celestial Body for any time, based on the GHA of Aries.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DAFE5C7-275E-4771-86EB-A447715D9EC1}"/>
              </a:ext>
            </a:extLst>
          </p:cNvPr>
          <p:cNvSpPr/>
          <p:nvPr/>
        </p:nvSpPr>
        <p:spPr>
          <a:xfrm>
            <a:off x="3276600" y="2258438"/>
            <a:ext cx="1562100" cy="1412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EB3931-C73F-4786-8263-B7767B985040}"/>
              </a:ext>
            </a:extLst>
          </p:cNvPr>
          <p:cNvSpPr/>
          <p:nvPr/>
        </p:nvSpPr>
        <p:spPr>
          <a:xfrm>
            <a:off x="5945445" y="2912693"/>
            <a:ext cx="2330639" cy="1032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C161F9-CEE8-4150-B3D7-19A2D2ED5EA2}"/>
              </a:ext>
            </a:extLst>
          </p:cNvPr>
          <p:cNvSpPr/>
          <p:nvPr/>
        </p:nvSpPr>
        <p:spPr>
          <a:xfrm>
            <a:off x="7345566" y="3945306"/>
            <a:ext cx="731634" cy="184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69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Celestial vs. Terrestrial Navigation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3962400" y="1822117"/>
            <a:ext cx="505924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-Using the Coordinate System from the Celestial Sphere </a:t>
            </a:r>
            <a:r>
              <a:rPr lang="en-US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(Declination/GHA)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 can plot any navigable Celestial Body’s future position on the Celestial Sphere.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must relate this information to the Terrestrial Sphere and vice versa.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-Remember the example with finding the distance between New York and Moscow?  If we know 2 positions on a triangle, we can calculate the third.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F94B8-C1F4-4B86-8539-AD2693CF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3" y="2327275"/>
            <a:ext cx="28384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838200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Celestial vs. Terrestrial Navigation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4" y="1822117"/>
            <a:ext cx="370500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Assumed Position (AP)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– Where we think we are going to be at a specific time.  Also known as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Dead Reckoning (DR)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based on our Course and Speed.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-If I stood at our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AP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on Earth’s surface, if we look directly upwards at 90°, our position projected on to the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Celestial Sphere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is called our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Zenith (Zn)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-Therefore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Zenith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AP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are related.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835C6-F8F2-4218-A91B-DD11353C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512" y="2241496"/>
            <a:ext cx="5346655" cy="393226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CF18D1-CD76-4256-B351-982890355010}"/>
              </a:ext>
            </a:extLst>
          </p:cNvPr>
          <p:cNvCxnSpPr>
            <a:cxnSpLocks/>
          </p:cNvCxnSpPr>
          <p:nvPr/>
        </p:nvCxnSpPr>
        <p:spPr>
          <a:xfrm flipH="1" flipV="1">
            <a:off x="6470466" y="2286000"/>
            <a:ext cx="138" cy="2672498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53BE33-F645-42D4-8A05-CABCD2ED9AF6}"/>
              </a:ext>
            </a:extLst>
          </p:cNvPr>
          <p:cNvSpPr txBox="1"/>
          <p:nvPr/>
        </p:nvSpPr>
        <p:spPr>
          <a:xfrm>
            <a:off x="6553200" y="2286000"/>
            <a:ext cx="214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white"/>
                </a:solidFill>
                <a:latin typeface="Calibri"/>
              </a:rPr>
              <a:t>Zenith Position on the Celestial Sphere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5487F-9022-4431-BF42-D2F161A63986}"/>
              </a:ext>
            </a:extLst>
          </p:cNvPr>
          <p:cNvSpPr txBox="1"/>
          <p:nvPr/>
        </p:nvSpPr>
        <p:spPr>
          <a:xfrm>
            <a:off x="4572000" y="5789198"/>
            <a:ext cx="402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white"/>
                </a:solidFill>
                <a:latin typeface="Calibri"/>
              </a:rPr>
              <a:t>Assumed Position (AP) on Earth’s Surface</a:t>
            </a:r>
          </a:p>
        </p:txBody>
      </p:sp>
    </p:spTree>
    <p:extLst>
      <p:ext uri="{BB962C8B-B14F-4D97-AF65-F5344CB8AC3E}">
        <p14:creationId xmlns:p14="http://schemas.microsoft.com/office/powerpoint/2010/main" val="265090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838200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Celestial vs. Terrestrial Navigation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4" y="1822117"/>
            <a:ext cx="3705004" cy="564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-If a line was drawn from a Celestial Body (CB) at 90° towards the Earth’s center, the position of the Earth is the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Geographic Position (GP)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of a star or body.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-This is the opposite of a Zenith as is called a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Nadir.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-Therefore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CB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GP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are related.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-If you look up at your zenith and see a star at 90° above you, you are on its GP.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-Just as the GHA moves due to the Earth’s rotation, the GP moves.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08E7F-1786-4542-9EDE-753420410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2209800"/>
            <a:ext cx="4310246" cy="349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9ED5B-F91F-4ACD-8338-EE86FC41A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3106479"/>
            <a:ext cx="749873" cy="106689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5B3D4B-611D-44D1-AF57-395100DF2D9D}"/>
              </a:ext>
            </a:extLst>
          </p:cNvPr>
          <p:cNvCxnSpPr>
            <a:cxnSpLocks/>
          </p:cNvCxnSpPr>
          <p:nvPr/>
        </p:nvCxnSpPr>
        <p:spPr>
          <a:xfrm flipV="1">
            <a:off x="6498523" y="3666935"/>
            <a:ext cx="1685000" cy="33132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3F6927-EC74-4DD8-BAFD-9E81363C4AE8}"/>
              </a:ext>
            </a:extLst>
          </p:cNvPr>
          <p:cNvSpPr txBox="1"/>
          <p:nvPr/>
        </p:nvSpPr>
        <p:spPr>
          <a:xfrm>
            <a:off x="6991408" y="344493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white"/>
                </a:solidFill>
                <a:latin typeface="Calibri"/>
              </a:rPr>
              <a:t>Nadir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CBE11-28C9-4CB6-A269-A89CCA2828FC}"/>
              </a:ext>
            </a:extLst>
          </p:cNvPr>
          <p:cNvSpPr txBox="1"/>
          <p:nvPr/>
        </p:nvSpPr>
        <p:spPr>
          <a:xfrm>
            <a:off x="8006970" y="3176207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white"/>
                </a:solidFill>
                <a:latin typeface="Calibri"/>
              </a:rPr>
              <a:t>CB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B1DB8E-85F2-4751-A75B-4CDF14FC2CA3}"/>
              </a:ext>
            </a:extLst>
          </p:cNvPr>
          <p:cNvSpPr txBox="1"/>
          <p:nvPr/>
        </p:nvSpPr>
        <p:spPr>
          <a:xfrm>
            <a:off x="6155949" y="399825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white"/>
                </a:solidFill>
                <a:latin typeface="Calibri"/>
              </a:rPr>
              <a:t>GP</a:t>
            </a:r>
          </a:p>
        </p:txBody>
      </p:sp>
    </p:spTree>
    <p:extLst>
      <p:ext uri="{BB962C8B-B14F-4D97-AF65-F5344CB8AC3E}">
        <p14:creationId xmlns:p14="http://schemas.microsoft.com/office/powerpoint/2010/main" val="402263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838200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that Star!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4" y="1822117"/>
            <a:ext cx="421544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-If you stood at the Earth’s North Pole and looked directly up at your Zenith, what star would you see?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2F6C3-90F6-4F88-B2D1-7DC22267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290221"/>
            <a:ext cx="3798137" cy="28470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BB2F41-97AA-4CC1-B2A8-A7638E912981}"/>
              </a:ext>
            </a:extLst>
          </p:cNvPr>
          <p:cNvSpPr/>
          <p:nvPr/>
        </p:nvSpPr>
        <p:spPr>
          <a:xfrm>
            <a:off x="79018" y="3740362"/>
            <a:ext cx="42154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-Polaris, which is the star whose GP sits roughly on top of the North Pole.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-It cannot be seen south of the Equator!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1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838200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Apparent Movement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4" y="1822117"/>
            <a:ext cx="527893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-All Celestial Bodies have an apparent movement across the sky.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Sun’s rate changes based on the observer’s latitude, the time of year, and the declination of the sun.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-At the equator, the apparent speed of the Sun across the sky is: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21,600NM (circumference at the equator)/24hrs = 900 </a:t>
            </a:r>
            <a:r>
              <a:rPr lang="en-US" sz="1600" u="sng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kts</a:t>
            </a:r>
            <a:endParaRPr lang="en-US" sz="1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-At USNA, the apparent speed of the Sun across this sky is: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900kts x Cosine Latitude(38.9) = 700 </a:t>
            </a:r>
            <a:r>
              <a:rPr lang="en-US" sz="1600" u="sng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kts</a:t>
            </a:r>
            <a:endParaRPr lang="en-US" sz="1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-This means that the GP of the sun moves very fast across the surface of the Earth.  A star’s GP likely moves fast as well.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-Timing for CELNAV is critical.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FBC9B-64A7-41F8-8FE4-E7998CFB1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8" y="2503836"/>
            <a:ext cx="3761558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5FD65-4580-4DCC-BF44-8AA87F2D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Stars?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55CF16-7EF4-4058-B04A-2FC92FC00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130609"/>
              </p:ext>
            </p:extLst>
          </p:nvPr>
        </p:nvGraphicFramePr>
        <p:xfrm>
          <a:off x="201754" y="2910840"/>
          <a:ext cx="8781982" cy="1341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19428207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hlinkClick r:id="rId5"/>
                        </a:rPr>
                        <a:t>https://www.youtube.com/watch?v=QZDk1cbKp7s</a:t>
                      </a:r>
                      <a:r>
                        <a:rPr lang="en-US" sz="4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752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838200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Celestial vs. Terrestrial Navigation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4" y="1822117"/>
            <a:ext cx="893198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have talked about the relationship between the Celestial Sphere and the Terrestrial Sphere (Earth).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3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(AP and Zenith, CB and GP)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3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-Let’s further define this relationship. 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0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Celestial Triangle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4247643" y="1822117"/>
            <a:ext cx="4774005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3 vertices of the Celestial Triangle are: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Celestial North or South Pole (CP)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The Celestial Body (CB)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Observer’s Zenith (Zn)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-Since stars are infinite distances from Earth, we focus on the angle rather than distances.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-With Spherical Trigonometry, with 2 known reference positions, the 3</a:t>
            </a:r>
            <a:r>
              <a:rPr lang="en-US" sz="17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rd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can be calculated.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know both the position of the CP and the CB.  Knowing these 2 angles, we can calculate the position of the Zn on the Celestial Sphere.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-Let’s relate this to Terrestrial Navigation!</a:t>
            </a: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E4F00-3BB1-4943-8BE2-9FCE79D8D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92" y="2209800"/>
            <a:ext cx="3688400" cy="363962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E66DEC2-DB44-41BC-9961-CD0FCFD8CCD4}"/>
              </a:ext>
            </a:extLst>
          </p:cNvPr>
          <p:cNvSpPr/>
          <p:nvPr/>
        </p:nvSpPr>
        <p:spPr>
          <a:xfrm>
            <a:off x="1219200" y="2514600"/>
            <a:ext cx="534194" cy="476029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458C88-50DD-47F0-9743-A39104429334}"/>
              </a:ext>
            </a:extLst>
          </p:cNvPr>
          <p:cNvSpPr/>
          <p:nvPr/>
        </p:nvSpPr>
        <p:spPr>
          <a:xfrm>
            <a:off x="2524125" y="2752614"/>
            <a:ext cx="534194" cy="476029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A1D7F8-E44E-47B6-8F88-A2FB7F1D1366}"/>
              </a:ext>
            </a:extLst>
          </p:cNvPr>
          <p:cNvSpPr/>
          <p:nvPr/>
        </p:nvSpPr>
        <p:spPr>
          <a:xfrm>
            <a:off x="1219200" y="3612570"/>
            <a:ext cx="534194" cy="476029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7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18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cliparts.co/cliparts/LTd/j8M/LTdj8Mxpc.png">
            <a:extLst>
              <a:ext uri="{FF2B5EF4-FFF2-40B4-BE49-F238E27FC236}">
                <a16:creationId xmlns:a16="http://schemas.microsoft.com/office/drawing/2014/main" id="{67A3A894-EE34-474A-9B84-C589CD7C5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252" y="3408512"/>
            <a:ext cx="1899000" cy="19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39B04CC-8A52-4484-9239-7909069A54B8}"/>
              </a:ext>
            </a:extLst>
          </p:cNvPr>
          <p:cNvSpPr/>
          <p:nvPr/>
        </p:nvSpPr>
        <p:spPr>
          <a:xfrm>
            <a:off x="1478471" y="923975"/>
            <a:ext cx="6400800" cy="64008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EE3A10-7292-49F3-B12A-A2F0FE44CAC5}"/>
              </a:ext>
            </a:extLst>
          </p:cNvPr>
          <p:cNvCxnSpPr/>
          <p:nvPr/>
        </p:nvCxnSpPr>
        <p:spPr>
          <a:xfrm flipV="1">
            <a:off x="4662256" y="6656275"/>
            <a:ext cx="0" cy="154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5267320-F712-4B59-90BE-E133543FB478}"/>
              </a:ext>
            </a:extLst>
          </p:cNvPr>
          <p:cNvSpPr/>
          <p:nvPr/>
        </p:nvSpPr>
        <p:spPr>
          <a:xfrm flipH="1">
            <a:off x="2892213" y="251707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038CE4-C772-4277-897C-6C2783168F2B}"/>
              </a:ext>
            </a:extLst>
          </p:cNvPr>
          <p:cNvCxnSpPr/>
          <p:nvPr/>
        </p:nvCxnSpPr>
        <p:spPr>
          <a:xfrm>
            <a:off x="2970262" y="2579866"/>
            <a:ext cx="1308791" cy="138270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CFB7F4-3D56-46B8-BCFB-F9E0C3A08C22}"/>
              </a:ext>
            </a:extLst>
          </p:cNvPr>
          <p:cNvCxnSpPr>
            <a:cxnSpLocks/>
            <a:stCxn id="32" idx="7"/>
            <a:endCxn id="21" idx="2"/>
          </p:cNvCxnSpPr>
          <p:nvPr/>
        </p:nvCxnSpPr>
        <p:spPr>
          <a:xfrm flipV="1">
            <a:off x="4939274" y="2031977"/>
            <a:ext cx="484153" cy="1755539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5-Point Star 48">
            <a:extLst>
              <a:ext uri="{FF2B5EF4-FFF2-40B4-BE49-F238E27FC236}">
                <a16:creationId xmlns:a16="http://schemas.microsoft.com/office/drawing/2014/main" id="{0A0F9A8A-54B4-41ED-BBEC-8B76467E20B3}"/>
              </a:ext>
            </a:extLst>
          </p:cNvPr>
          <p:cNvSpPr/>
          <p:nvPr/>
        </p:nvSpPr>
        <p:spPr>
          <a:xfrm>
            <a:off x="5379768" y="1803378"/>
            <a:ext cx="228600" cy="2286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14BC7A6A-C86C-44DF-818C-E3605414CC09}"/>
              </a:ext>
            </a:extLst>
          </p:cNvPr>
          <p:cNvSpPr/>
          <p:nvPr/>
        </p:nvSpPr>
        <p:spPr>
          <a:xfrm>
            <a:off x="2952135" y="979674"/>
            <a:ext cx="1710267" cy="1508160"/>
          </a:xfrm>
          <a:custGeom>
            <a:avLst/>
            <a:gdLst>
              <a:gd name="connsiteX0" fmla="*/ 0 w 1710267"/>
              <a:gd name="connsiteY0" fmla="*/ 1508160 h 1508160"/>
              <a:gd name="connsiteX1" fmla="*/ 262467 w 1710267"/>
              <a:gd name="connsiteY1" fmla="*/ 991693 h 1508160"/>
              <a:gd name="connsiteX2" fmla="*/ 677334 w 1710267"/>
              <a:gd name="connsiteY2" fmla="*/ 475227 h 1508160"/>
              <a:gd name="connsiteX3" fmla="*/ 1058334 w 1710267"/>
              <a:gd name="connsiteY3" fmla="*/ 178893 h 1508160"/>
              <a:gd name="connsiteX4" fmla="*/ 1481667 w 1710267"/>
              <a:gd name="connsiteY4" fmla="*/ 26493 h 1508160"/>
              <a:gd name="connsiteX5" fmla="*/ 1710267 w 1710267"/>
              <a:gd name="connsiteY5" fmla="*/ 1093 h 150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0267" h="1508160">
                <a:moveTo>
                  <a:pt x="0" y="1508160"/>
                </a:moveTo>
                <a:cubicBezTo>
                  <a:pt x="74789" y="1336004"/>
                  <a:pt x="149578" y="1163848"/>
                  <a:pt x="262467" y="991693"/>
                </a:cubicBezTo>
                <a:cubicBezTo>
                  <a:pt x="375356" y="819538"/>
                  <a:pt x="544690" y="610694"/>
                  <a:pt x="677334" y="475227"/>
                </a:cubicBezTo>
                <a:cubicBezTo>
                  <a:pt x="809978" y="339760"/>
                  <a:pt x="924279" y="253682"/>
                  <a:pt x="1058334" y="178893"/>
                </a:cubicBezTo>
                <a:cubicBezTo>
                  <a:pt x="1192389" y="104104"/>
                  <a:pt x="1373012" y="56126"/>
                  <a:pt x="1481667" y="26493"/>
                </a:cubicBezTo>
                <a:cubicBezTo>
                  <a:pt x="1590322" y="-3140"/>
                  <a:pt x="1650294" y="-1024"/>
                  <a:pt x="1710267" y="1093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8CC6BAC4-5D8B-45A8-8470-0B921AD808DF}"/>
              </a:ext>
            </a:extLst>
          </p:cNvPr>
          <p:cNvSpPr/>
          <p:nvPr/>
        </p:nvSpPr>
        <p:spPr>
          <a:xfrm>
            <a:off x="2937933" y="1917678"/>
            <a:ext cx="2556135" cy="645113"/>
          </a:xfrm>
          <a:custGeom>
            <a:avLst/>
            <a:gdLst>
              <a:gd name="connsiteX0" fmla="*/ 2345267 w 2345267"/>
              <a:gd name="connsiteY0" fmla="*/ 12220 h 630286"/>
              <a:gd name="connsiteX1" fmla="*/ 1938867 w 2345267"/>
              <a:gd name="connsiteY1" fmla="*/ 12220 h 630286"/>
              <a:gd name="connsiteX2" fmla="*/ 1320800 w 2345267"/>
              <a:gd name="connsiteY2" fmla="*/ 139220 h 630286"/>
              <a:gd name="connsiteX3" fmla="*/ 804334 w 2345267"/>
              <a:gd name="connsiteY3" fmla="*/ 291620 h 630286"/>
              <a:gd name="connsiteX4" fmla="*/ 262467 w 2345267"/>
              <a:gd name="connsiteY4" fmla="*/ 494820 h 630286"/>
              <a:gd name="connsiteX5" fmla="*/ 0 w 2345267"/>
              <a:gd name="connsiteY5" fmla="*/ 630286 h 6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5267" h="630286">
                <a:moveTo>
                  <a:pt x="2345267" y="12220"/>
                </a:moveTo>
                <a:cubicBezTo>
                  <a:pt x="2227439" y="1636"/>
                  <a:pt x="2109612" y="-8947"/>
                  <a:pt x="1938867" y="12220"/>
                </a:cubicBezTo>
                <a:cubicBezTo>
                  <a:pt x="1768122" y="33387"/>
                  <a:pt x="1509889" y="92653"/>
                  <a:pt x="1320800" y="139220"/>
                </a:cubicBezTo>
                <a:cubicBezTo>
                  <a:pt x="1131711" y="185787"/>
                  <a:pt x="980723" y="232353"/>
                  <a:pt x="804334" y="291620"/>
                </a:cubicBezTo>
                <a:cubicBezTo>
                  <a:pt x="627945" y="350887"/>
                  <a:pt x="396523" y="438376"/>
                  <a:pt x="262467" y="494820"/>
                </a:cubicBezTo>
                <a:cubicBezTo>
                  <a:pt x="128411" y="551264"/>
                  <a:pt x="64205" y="590775"/>
                  <a:pt x="0" y="63028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BC120764-5800-48B5-A3E0-ACBC869966DF}"/>
              </a:ext>
            </a:extLst>
          </p:cNvPr>
          <p:cNvSpPr/>
          <p:nvPr/>
        </p:nvSpPr>
        <p:spPr>
          <a:xfrm>
            <a:off x="4615929" y="3455883"/>
            <a:ext cx="330041" cy="333629"/>
          </a:xfrm>
          <a:custGeom>
            <a:avLst/>
            <a:gdLst>
              <a:gd name="connsiteX0" fmla="*/ 778933 w 778933"/>
              <a:gd name="connsiteY0" fmla="*/ 787400 h 787400"/>
              <a:gd name="connsiteX1" fmla="*/ 668867 w 778933"/>
              <a:gd name="connsiteY1" fmla="*/ 550334 h 787400"/>
              <a:gd name="connsiteX2" fmla="*/ 491067 w 778933"/>
              <a:gd name="connsiteY2" fmla="*/ 287867 h 787400"/>
              <a:gd name="connsiteX3" fmla="*/ 211667 w 778933"/>
              <a:gd name="connsiteY3" fmla="*/ 59267 h 787400"/>
              <a:gd name="connsiteX4" fmla="*/ 0 w 778933"/>
              <a:gd name="connsiteY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933" h="787400">
                <a:moveTo>
                  <a:pt x="778933" y="787400"/>
                </a:moveTo>
                <a:cubicBezTo>
                  <a:pt x="747889" y="710494"/>
                  <a:pt x="716845" y="633589"/>
                  <a:pt x="668867" y="550334"/>
                </a:cubicBezTo>
                <a:cubicBezTo>
                  <a:pt x="620889" y="467079"/>
                  <a:pt x="567267" y="369711"/>
                  <a:pt x="491067" y="287867"/>
                </a:cubicBezTo>
                <a:cubicBezTo>
                  <a:pt x="414867" y="206023"/>
                  <a:pt x="293511" y="107245"/>
                  <a:pt x="211667" y="59267"/>
                </a:cubicBezTo>
                <a:cubicBezTo>
                  <a:pt x="129823" y="11289"/>
                  <a:pt x="64911" y="5644"/>
                  <a:pt x="0" y="0"/>
                </a:cubicBezTo>
              </a:path>
            </a:pathLst>
          </a:custGeom>
          <a:noFill/>
          <a:ln w="127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ECCBF7-B6C4-4C1A-ACE0-CA4942B1CE40}"/>
              </a:ext>
            </a:extLst>
          </p:cNvPr>
          <p:cNvSpPr txBox="1"/>
          <p:nvPr/>
        </p:nvSpPr>
        <p:spPr>
          <a:xfrm>
            <a:off x="1937644" y="2425977"/>
            <a:ext cx="103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Zenith (Zn)</a:t>
            </a:r>
            <a:endParaRPr kumimoji="0" lang="en-US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B6C05C-72A3-433D-A910-AE0B188BDE58}"/>
              </a:ext>
            </a:extLst>
          </p:cNvPr>
          <p:cNvSpPr txBox="1"/>
          <p:nvPr/>
        </p:nvSpPr>
        <p:spPr>
          <a:xfrm>
            <a:off x="3857689" y="642659"/>
            <a:ext cx="179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Pole (CP)</a:t>
            </a:r>
            <a:endParaRPr kumimoji="0" lang="en-US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917631-C8A5-43A4-9B5E-010DFAD74679}"/>
              </a:ext>
            </a:extLst>
          </p:cNvPr>
          <p:cNvSpPr txBox="1"/>
          <p:nvPr/>
        </p:nvSpPr>
        <p:spPr>
          <a:xfrm>
            <a:off x="5697920" y="1792133"/>
            <a:ext cx="1720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Body (CB)</a:t>
            </a:r>
            <a:endParaRPr kumimoji="0" lang="en-US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C71264-4839-4F13-914B-BEC4803D8B01}"/>
              </a:ext>
            </a:extLst>
          </p:cNvPr>
          <p:cNvSpPr txBox="1"/>
          <p:nvPr/>
        </p:nvSpPr>
        <p:spPr>
          <a:xfrm>
            <a:off x="834795" y="3688337"/>
            <a:ext cx="3344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Observer’s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Assumed Position (AP)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In real terms, our DR position.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6391A8-B5EA-43B6-8C2E-77D52FBD256D}"/>
              </a:ext>
            </a:extLst>
          </p:cNvPr>
          <p:cNvSpPr txBox="1"/>
          <p:nvPr/>
        </p:nvSpPr>
        <p:spPr>
          <a:xfrm>
            <a:off x="5494068" y="2864186"/>
            <a:ext cx="315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Body’s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Geographic Position (GP)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projected on the Earth’s Surface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C55286-7368-4FCC-A52B-7C5370FAC551}"/>
              </a:ext>
            </a:extLst>
          </p:cNvPr>
          <p:cNvSpPr txBox="1"/>
          <p:nvPr/>
        </p:nvSpPr>
        <p:spPr>
          <a:xfrm>
            <a:off x="3923664" y="2781829"/>
            <a:ext cx="97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Polar North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F1B233-89CF-48C5-9ED9-3B6F5A6CC3FD}"/>
              </a:ext>
            </a:extLst>
          </p:cNvPr>
          <p:cNvSpPr/>
          <p:nvPr/>
        </p:nvSpPr>
        <p:spPr>
          <a:xfrm>
            <a:off x="4256193" y="3916849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F9587B-0374-454E-84C2-A0A3030563F4}"/>
              </a:ext>
            </a:extLst>
          </p:cNvPr>
          <p:cNvSpPr/>
          <p:nvPr/>
        </p:nvSpPr>
        <p:spPr>
          <a:xfrm>
            <a:off x="4900250" y="378082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9E90D4-FD4C-4BB6-A6C7-8A6D332FBC38}"/>
              </a:ext>
            </a:extLst>
          </p:cNvPr>
          <p:cNvSpPr/>
          <p:nvPr/>
        </p:nvSpPr>
        <p:spPr>
          <a:xfrm>
            <a:off x="4608938" y="3416547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582B1A-B7CE-494E-9B87-8ED50626ED3B}"/>
              </a:ext>
            </a:extLst>
          </p:cNvPr>
          <p:cNvCxnSpPr/>
          <p:nvPr/>
        </p:nvCxnSpPr>
        <p:spPr>
          <a:xfrm flipV="1">
            <a:off x="4616990" y="952669"/>
            <a:ext cx="0" cy="2432995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BF23481-5CFF-4557-B4FB-2CA8C7340D46}"/>
              </a:ext>
            </a:extLst>
          </p:cNvPr>
          <p:cNvSpPr/>
          <p:nvPr/>
        </p:nvSpPr>
        <p:spPr>
          <a:xfrm>
            <a:off x="5901772" y="4103835"/>
            <a:ext cx="15164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Navigational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Triangle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(Pole-GP-AP)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BF80C6-68D2-494D-9203-C60D7F0F0694}"/>
              </a:ext>
            </a:extLst>
          </p:cNvPr>
          <p:cNvSpPr/>
          <p:nvPr/>
        </p:nvSpPr>
        <p:spPr>
          <a:xfrm>
            <a:off x="1610271" y="977837"/>
            <a:ext cx="12923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Celestial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Triangle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(CP-CB-Zn)</a:t>
            </a:r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04006FDF-E36D-41A8-A957-4EE8541C7C8D}"/>
              </a:ext>
            </a:extLst>
          </p:cNvPr>
          <p:cNvSpPr/>
          <p:nvPr/>
        </p:nvSpPr>
        <p:spPr>
          <a:xfrm>
            <a:off x="4310322" y="3803679"/>
            <a:ext cx="612787" cy="136029"/>
          </a:xfrm>
          <a:custGeom>
            <a:avLst/>
            <a:gdLst>
              <a:gd name="connsiteX0" fmla="*/ 2345267 w 2345267"/>
              <a:gd name="connsiteY0" fmla="*/ 12220 h 630286"/>
              <a:gd name="connsiteX1" fmla="*/ 1938867 w 2345267"/>
              <a:gd name="connsiteY1" fmla="*/ 12220 h 630286"/>
              <a:gd name="connsiteX2" fmla="*/ 1320800 w 2345267"/>
              <a:gd name="connsiteY2" fmla="*/ 139220 h 630286"/>
              <a:gd name="connsiteX3" fmla="*/ 804334 w 2345267"/>
              <a:gd name="connsiteY3" fmla="*/ 291620 h 630286"/>
              <a:gd name="connsiteX4" fmla="*/ 262467 w 2345267"/>
              <a:gd name="connsiteY4" fmla="*/ 494820 h 630286"/>
              <a:gd name="connsiteX5" fmla="*/ 0 w 2345267"/>
              <a:gd name="connsiteY5" fmla="*/ 630286 h 6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5267" h="630286">
                <a:moveTo>
                  <a:pt x="2345267" y="12220"/>
                </a:moveTo>
                <a:cubicBezTo>
                  <a:pt x="2227439" y="1636"/>
                  <a:pt x="2109612" y="-8947"/>
                  <a:pt x="1938867" y="12220"/>
                </a:cubicBezTo>
                <a:cubicBezTo>
                  <a:pt x="1768122" y="33387"/>
                  <a:pt x="1509889" y="92653"/>
                  <a:pt x="1320800" y="139220"/>
                </a:cubicBezTo>
                <a:cubicBezTo>
                  <a:pt x="1131711" y="185787"/>
                  <a:pt x="980723" y="232353"/>
                  <a:pt x="804334" y="291620"/>
                </a:cubicBezTo>
                <a:cubicBezTo>
                  <a:pt x="627945" y="350887"/>
                  <a:pt x="396523" y="438376"/>
                  <a:pt x="262467" y="494820"/>
                </a:cubicBezTo>
                <a:cubicBezTo>
                  <a:pt x="128411" y="551264"/>
                  <a:pt x="64205" y="590775"/>
                  <a:pt x="0" y="63028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AE8F4BFC-B81E-4F81-8E8F-0977EFE48C36}"/>
              </a:ext>
            </a:extLst>
          </p:cNvPr>
          <p:cNvSpPr/>
          <p:nvPr/>
        </p:nvSpPr>
        <p:spPr>
          <a:xfrm>
            <a:off x="4594804" y="952669"/>
            <a:ext cx="900208" cy="931726"/>
          </a:xfrm>
          <a:custGeom>
            <a:avLst/>
            <a:gdLst>
              <a:gd name="connsiteX0" fmla="*/ 778933 w 778933"/>
              <a:gd name="connsiteY0" fmla="*/ 787400 h 787400"/>
              <a:gd name="connsiteX1" fmla="*/ 668867 w 778933"/>
              <a:gd name="connsiteY1" fmla="*/ 550334 h 787400"/>
              <a:gd name="connsiteX2" fmla="*/ 491067 w 778933"/>
              <a:gd name="connsiteY2" fmla="*/ 287867 h 787400"/>
              <a:gd name="connsiteX3" fmla="*/ 211667 w 778933"/>
              <a:gd name="connsiteY3" fmla="*/ 59267 h 787400"/>
              <a:gd name="connsiteX4" fmla="*/ 0 w 778933"/>
              <a:gd name="connsiteY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933" h="787400">
                <a:moveTo>
                  <a:pt x="778933" y="787400"/>
                </a:moveTo>
                <a:cubicBezTo>
                  <a:pt x="747889" y="710494"/>
                  <a:pt x="716845" y="633589"/>
                  <a:pt x="668867" y="550334"/>
                </a:cubicBezTo>
                <a:cubicBezTo>
                  <a:pt x="620889" y="467079"/>
                  <a:pt x="567267" y="369711"/>
                  <a:pt x="491067" y="287867"/>
                </a:cubicBezTo>
                <a:cubicBezTo>
                  <a:pt x="414867" y="206023"/>
                  <a:pt x="293511" y="107245"/>
                  <a:pt x="211667" y="59267"/>
                </a:cubicBezTo>
                <a:cubicBezTo>
                  <a:pt x="129823" y="11289"/>
                  <a:pt x="64911" y="5644"/>
                  <a:pt x="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3954D88-674C-4727-BB9F-A4EEE68290B9}"/>
              </a:ext>
            </a:extLst>
          </p:cNvPr>
          <p:cNvSpPr/>
          <p:nvPr/>
        </p:nvSpPr>
        <p:spPr>
          <a:xfrm>
            <a:off x="4279053" y="3462267"/>
            <a:ext cx="375605" cy="464468"/>
          </a:xfrm>
          <a:custGeom>
            <a:avLst/>
            <a:gdLst>
              <a:gd name="connsiteX0" fmla="*/ 0 w 1710267"/>
              <a:gd name="connsiteY0" fmla="*/ 1508160 h 1508160"/>
              <a:gd name="connsiteX1" fmla="*/ 262467 w 1710267"/>
              <a:gd name="connsiteY1" fmla="*/ 991693 h 1508160"/>
              <a:gd name="connsiteX2" fmla="*/ 677334 w 1710267"/>
              <a:gd name="connsiteY2" fmla="*/ 475227 h 1508160"/>
              <a:gd name="connsiteX3" fmla="*/ 1058334 w 1710267"/>
              <a:gd name="connsiteY3" fmla="*/ 178893 h 1508160"/>
              <a:gd name="connsiteX4" fmla="*/ 1481667 w 1710267"/>
              <a:gd name="connsiteY4" fmla="*/ 26493 h 1508160"/>
              <a:gd name="connsiteX5" fmla="*/ 1710267 w 1710267"/>
              <a:gd name="connsiteY5" fmla="*/ 1093 h 150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0267" h="1508160">
                <a:moveTo>
                  <a:pt x="0" y="1508160"/>
                </a:moveTo>
                <a:cubicBezTo>
                  <a:pt x="74789" y="1336004"/>
                  <a:pt x="149578" y="1163848"/>
                  <a:pt x="262467" y="991693"/>
                </a:cubicBezTo>
                <a:cubicBezTo>
                  <a:pt x="375356" y="819538"/>
                  <a:pt x="544690" y="610694"/>
                  <a:pt x="677334" y="475227"/>
                </a:cubicBezTo>
                <a:cubicBezTo>
                  <a:pt x="809978" y="339760"/>
                  <a:pt x="924279" y="253682"/>
                  <a:pt x="1058334" y="178893"/>
                </a:cubicBezTo>
                <a:cubicBezTo>
                  <a:pt x="1192389" y="104104"/>
                  <a:pt x="1373012" y="56126"/>
                  <a:pt x="1481667" y="26493"/>
                </a:cubicBezTo>
                <a:cubicBezTo>
                  <a:pt x="1590322" y="-3140"/>
                  <a:pt x="1650294" y="-1024"/>
                  <a:pt x="1710267" y="1093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7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5" grpId="0" uiExpand="1" build="p" bldLvl="3"/>
      <p:bldP spid="36" grpId="0" uiExpand="1" build="p" bldLvl="3"/>
      <p:bldP spid="37" grpId="0" animBg="1"/>
      <p:bldP spid="38" grpId="0" animBg="1"/>
      <p:bldP spid="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Navigation Triangle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4247643" y="1822117"/>
            <a:ext cx="477400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now have a triangle on the Earth’s surface!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can predict where the GP of a Celestial Body is at a given time since we know its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Declination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GHA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know the position of the </a:t>
            </a:r>
            <a:r>
              <a:rPr lang="en-US" sz="17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North/South Pole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3</a:t>
            </a:r>
            <a:r>
              <a:rPr lang="en-US" sz="17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rd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position is our AP, or the DR which is a position based on our course and speed.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-Since it is on Earth, we can calculate the distance between our AP and the GP of a Celestial Body in Nautical Miles (NM).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-This assumes our AP is known exactly.  We use CELNAV to find the difference between our actual position and our AP.</a:t>
            </a: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3FDD6-E9AB-485A-BC0C-1C79A39FCC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948" t="33155" r="3774" b="32222"/>
          <a:stretch/>
        </p:blipFill>
        <p:spPr>
          <a:xfrm>
            <a:off x="284955" y="2029438"/>
            <a:ext cx="3433503" cy="40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Navigation Triangle</a:t>
            </a: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92FDC4C-F18D-49A5-812B-B983DBCE4259}"/>
              </a:ext>
            </a:extLst>
          </p:cNvPr>
          <p:cNvSpPr/>
          <p:nvPr/>
        </p:nvSpPr>
        <p:spPr>
          <a:xfrm>
            <a:off x="228600" y="1447800"/>
            <a:ext cx="4172712" cy="4078794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E994637-065E-46BB-AA05-6FBFB5B586C9}"/>
              </a:ext>
            </a:extLst>
          </p:cNvPr>
          <p:cNvSpPr/>
          <p:nvPr/>
        </p:nvSpPr>
        <p:spPr>
          <a:xfrm rot="10800000">
            <a:off x="228600" y="3501513"/>
            <a:ext cx="4146121" cy="457200"/>
          </a:xfrm>
          <a:prstGeom prst="arc">
            <a:avLst>
              <a:gd name="adj1" fmla="val 16476223"/>
              <a:gd name="adj2" fmla="val 1559536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9EBC0-B6C4-4608-9FA7-A7AEF49531C8}"/>
              </a:ext>
            </a:extLst>
          </p:cNvPr>
          <p:cNvSpPr txBox="1"/>
          <p:nvPr/>
        </p:nvSpPr>
        <p:spPr>
          <a:xfrm>
            <a:off x="1840508" y="4188656"/>
            <a:ext cx="92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4BF879-60C0-4F25-94C0-68032A6FC0DC}"/>
              </a:ext>
            </a:extLst>
          </p:cNvPr>
          <p:cNvSpPr txBox="1"/>
          <p:nvPr/>
        </p:nvSpPr>
        <p:spPr>
          <a:xfrm>
            <a:off x="1110115" y="1110362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North Pole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EA3BC-B13D-44BB-A564-33CFE66A4CCA}"/>
              </a:ext>
            </a:extLst>
          </p:cNvPr>
          <p:cNvCxnSpPr>
            <a:cxnSpLocks/>
          </p:cNvCxnSpPr>
          <p:nvPr/>
        </p:nvCxnSpPr>
        <p:spPr>
          <a:xfrm flipH="1">
            <a:off x="2314956" y="902415"/>
            <a:ext cx="13394" cy="277546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75E53A5-D6ED-4F8D-9815-325739ECB830}"/>
              </a:ext>
            </a:extLst>
          </p:cNvPr>
          <p:cNvSpPr/>
          <p:nvPr/>
        </p:nvSpPr>
        <p:spPr>
          <a:xfrm>
            <a:off x="3855398" y="3030183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9C12C-2452-4912-8C6F-B99C8C9E2BCD}"/>
              </a:ext>
            </a:extLst>
          </p:cNvPr>
          <p:cNvSpPr txBox="1"/>
          <p:nvPr/>
        </p:nvSpPr>
        <p:spPr>
          <a:xfrm>
            <a:off x="3821870" y="1042167"/>
            <a:ext cx="4082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Assumed Position (AP)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Normally the result of Dead Reckoning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Described as Lat / Long</a:t>
            </a: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D98AD9E6-8454-42D4-BF88-6ED5F95906BD}"/>
              </a:ext>
            </a:extLst>
          </p:cNvPr>
          <p:cNvCxnSpPr>
            <a:cxnSpLocks/>
            <a:endCxn id="24" idx="6"/>
          </p:cNvCxnSpPr>
          <p:nvPr/>
        </p:nvCxnSpPr>
        <p:spPr>
          <a:xfrm rot="16200000" flipV="1">
            <a:off x="3625591" y="3412390"/>
            <a:ext cx="741718" cy="129703"/>
          </a:xfrm>
          <a:prstGeom prst="curved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766448-B7A8-41AC-92E1-405A0B4455D3}"/>
              </a:ext>
            </a:extLst>
          </p:cNvPr>
          <p:cNvSpPr txBox="1"/>
          <p:nvPr/>
        </p:nvSpPr>
        <p:spPr>
          <a:xfrm>
            <a:off x="4495800" y="2253643"/>
            <a:ext cx="4628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Latitude is measured North of the Equator as an Angle.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example, 25° North.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A9C80A-EA09-46C1-95C2-95BFCE931E2D}"/>
              </a:ext>
            </a:extLst>
          </p:cNvPr>
          <p:cNvSpPr txBox="1"/>
          <p:nvPr/>
        </p:nvSpPr>
        <p:spPr>
          <a:xfrm>
            <a:off x="4495800" y="4936941"/>
            <a:ext cx="46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 how far is it to the North Pole?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9F58C5-55DE-43CF-8C23-0CE57A85ED5A}"/>
              </a:ext>
            </a:extLst>
          </p:cNvPr>
          <p:cNvSpPr txBox="1"/>
          <p:nvPr/>
        </p:nvSpPr>
        <p:spPr>
          <a:xfrm>
            <a:off x="4437888" y="3827065"/>
            <a:ext cx="4664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Remember 1° Latitude = 60nm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distance from the equator is 25° x 60nm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this case – 1500nm.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F8F9DF-1A04-464C-A2FE-6FE5FDFAD370}"/>
              </a:ext>
            </a:extLst>
          </p:cNvPr>
          <p:cNvCxnSpPr>
            <a:cxnSpLocks/>
          </p:cNvCxnSpPr>
          <p:nvPr/>
        </p:nvCxnSpPr>
        <p:spPr>
          <a:xfrm>
            <a:off x="2328350" y="3677884"/>
            <a:ext cx="1710251" cy="17166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7" grpId="0"/>
      <p:bldP spid="47" grpId="0"/>
      <p:bldP spid="48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Navigation Triangle</a:t>
            </a: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92FDC4C-F18D-49A5-812B-B983DBCE4259}"/>
              </a:ext>
            </a:extLst>
          </p:cNvPr>
          <p:cNvSpPr/>
          <p:nvPr/>
        </p:nvSpPr>
        <p:spPr>
          <a:xfrm>
            <a:off x="228600" y="1447800"/>
            <a:ext cx="4172712" cy="4078794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E994637-065E-46BB-AA05-6FBFB5B586C9}"/>
              </a:ext>
            </a:extLst>
          </p:cNvPr>
          <p:cNvSpPr/>
          <p:nvPr/>
        </p:nvSpPr>
        <p:spPr>
          <a:xfrm rot="10800000">
            <a:off x="228600" y="3501513"/>
            <a:ext cx="4146121" cy="457200"/>
          </a:xfrm>
          <a:prstGeom prst="arc">
            <a:avLst>
              <a:gd name="adj1" fmla="val 16476223"/>
              <a:gd name="adj2" fmla="val 1559536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9EBC0-B6C4-4608-9FA7-A7AEF49531C8}"/>
              </a:ext>
            </a:extLst>
          </p:cNvPr>
          <p:cNvSpPr txBox="1"/>
          <p:nvPr/>
        </p:nvSpPr>
        <p:spPr>
          <a:xfrm>
            <a:off x="1840508" y="4188656"/>
            <a:ext cx="92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4BF879-60C0-4F25-94C0-68032A6FC0DC}"/>
              </a:ext>
            </a:extLst>
          </p:cNvPr>
          <p:cNvSpPr txBox="1"/>
          <p:nvPr/>
        </p:nvSpPr>
        <p:spPr>
          <a:xfrm>
            <a:off x="1110115" y="1110362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North Pole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EA3BC-B13D-44BB-A564-33CFE66A4CCA}"/>
              </a:ext>
            </a:extLst>
          </p:cNvPr>
          <p:cNvCxnSpPr>
            <a:cxnSpLocks/>
          </p:cNvCxnSpPr>
          <p:nvPr/>
        </p:nvCxnSpPr>
        <p:spPr>
          <a:xfrm flipH="1">
            <a:off x="2314956" y="902415"/>
            <a:ext cx="13394" cy="277546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75E53A5-D6ED-4F8D-9815-325739ECB830}"/>
              </a:ext>
            </a:extLst>
          </p:cNvPr>
          <p:cNvSpPr/>
          <p:nvPr/>
        </p:nvSpPr>
        <p:spPr>
          <a:xfrm>
            <a:off x="3855397" y="2966036"/>
            <a:ext cx="183203" cy="2165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D98AD9E6-8454-42D4-BF88-6ED5F95906BD}"/>
              </a:ext>
            </a:extLst>
          </p:cNvPr>
          <p:cNvCxnSpPr>
            <a:cxnSpLocks/>
            <a:endCxn id="24" idx="5"/>
          </p:cNvCxnSpPr>
          <p:nvPr/>
        </p:nvCxnSpPr>
        <p:spPr>
          <a:xfrm rot="16200000" flipV="1">
            <a:off x="3675850" y="3486791"/>
            <a:ext cx="698676" cy="26834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0B1D0E-7B03-4F6E-B87F-3358A74CD6A9}"/>
              </a:ext>
            </a:extLst>
          </p:cNvPr>
          <p:cNvCxnSpPr>
            <a:cxnSpLocks/>
          </p:cNvCxnSpPr>
          <p:nvPr/>
        </p:nvCxnSpPr>
        <p:spPr>
          <a:xfrm>
            <a:off x="2328350" y="3677884"/>
            <a:ext cx="1710251" cy="17166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3FDC9C10-134E-4434-9C11-826DD9C4187E}"/>
              </a:ext>
            </a:extLst>
          </p:cNvPr>
          <p:cNvSpPr/>
          <p:nvPr/>
        </p:nvSpPr>
        <p:spPr>
          <a:xfrm>
            <a:off x="2305258" y="3491890"/>
            <a:ext cx="174474" cy="185994"/>
          </a:xfrm>
          <a:prstGeom prst="frame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320C39A-2967-4DC2-B800-39539121435B}"/>
              </a:ext>
            </a:extLst>
          </p:cNvPr>
          <p:cNvSpPr/>
          <p:nvPr/>
        </p:nvSpPr>
        <p:spPr>
          <a:xfrm>
            <a:off x="1075624" y="1471417"/>
            <a:ext cx="2855973" cy="3519700"/>
          </a:xfrm>
          <a:prstGeom prst="arc">
            <a:avLst>
              <a:gd name="adj1" fmla="val 16200000"/>
              <a:gd name="adj2" fmla="val 21072138"/>
            </a:avLst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D6DE8-25C6-450A-B971-A5DC3A7EE606}"/>
              </a:ext>
            </a:extLst>
          </p:cNvPr>
          <p:cNvSpPr txBox="1"/>
          <p:nvPr/>
        </p:nvSpPr>
        <p:spPr>
          <a:xfrm>
            <a:off x="3733800" y="902415"/>
            <a:ext cx="454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Right Angle Triangle is drawn between the Pole and Centre of the Earth, where the angle from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Equator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the Pole is 90°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995EF3-6CF1-4426-9FC4-9971E7EA6BD4}"/>
              </a:ext>
            </a:extLst>
          </p:cNvPr>
          <p:cNvSpPr txBox="1"/>
          <p:nvPr/>
        </p:nvSpPr>
        <p:spPr>
          <a:xfrm>
            <a:off x="4308848" y="2036107"/>
            <a:ext cx="388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our Latitude is 25°, the remaining angle is described as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CO-LATITUDE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CF7E9B-4A45-4810-A1FA-EEFDAE4BCB03}"/>
              </a:ext>
            </a:extLst>
          </p:cNvPr>
          <p:cNvSpPr txBox="1"/>
          <p:nvPr/>
        </p:nvSpPr>
        <p:spPr>
          <a:xfrm>
            <a:off x="4874752" y="2740798"/>
            <a:ext cx="3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90° - Latitude =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CO-LATITUDE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3AE9FB-5CBF-495C-9059-C65E75319D78}"/>
              </a:ext>
            </a:extLst>
          </p:cNvPr>
          <p:cNvSpPr txBox="1"/>
          <p:nvPr/>
        </p:nvSpPr>
        <p:spPr>
          <a:xfrm>
            <a:off x="4883012" y="3057583"/>
            <a:ext cx="3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90° - 25° = 65°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452AE0-FA37-4800-8CA4-429ADFB9B2F2}"/>
              </a:ext>
            </a:extLst>
          </p:cNvPr>
          <p:cNvSpPr txBox="1"/>
          <p:nvPr/>
        </p:nvSpPr>
        <p:spPr>
          <a:xfrm>
            <a:off x="4874752" y="3366530"/>
            <a:ext cx="3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65° x 60nm = 3900nm to the North Pole</a:t>
            </a:r>
          </a:p>
        </p:txBody>
      </p:sp>
    </p:spTree>
    <p:extLst>
      <p:ext uri="{BB962C8B-B14F-4D97-AF65-F5344CB8AC3E}">
        <p14:creationId xmlns:p14="http://schemas.microsoft.com/office/powerpoint/2010/main" val="246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 animBg="1"/>
      <p:bldP spid="20" grpId="0" animBg="1"/>
      <p:bldP spid="31" grpId="0"/>
      <p:bldP spid="32" grpId="0"/>
      <p:bldP spid="35" grpId="0"/>
      <p:bldP spid="36" grpId="0"/>
      <p:bldP spid="3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Navigation Triangle</a:t>
            </a: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92FDC4C-F18D-49A5-812B-B983DBCE4259}"/>
              </a:ext>
            </a:extLst>
          </p:cNvPr>
          <p:cNvSpPr/>
          <p:nvPr/>
        </p:nvSpPr>
        <p:spPr>
          <a:xfrm>
            <a:off x="4115124" y="1498375"/>
            <a:ext cx="4172712" cy="4078794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E994637-065E-46BB-AA05-6FBFB5B586C9}"/>
              </a:ext>
            </a:extLst>
          </p:cNvPr>
          <p:cNvSpPr/>
          <p:nvPr/>
        </p:nvSpPr>
        <p:spPr>
          <a:xfrm rot="10800000">
            <a:off x="4117969" y="3565275"/>
            <a:ext cx="4146121" cy="457200"/>
          </a:xfrm>
          <a:prstGeom prst="arc">
            <a:avLst>
              <a:gd name="adj1" fmla="val 16476223"/>
              <a:gd name="adj2" fmla="val 1559536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9EBC0-B6C4-4608-9FA7-A7AEF49531C8}"/>
              </a:ext>
            </a:extLst>
          </p:cNvPr>
          <p:cNvSpPr txBox="1"/>
          <p:nvPr/>
        </p:nvSpPr>
        <p:spPr>
          <a:xfrm>
            <a:off x="5740007" y="4227735"/>
            <a:ext cx="93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4BF879-60C0-4F25-94C0-68032A6FC0DC}"/>
              </a:ext>
            </a:extLst>
          </p:cNvPr>
          <p:cNvSpPr txBox="1"/>
          <p:nvPr/>
        </p:nvSpPr>
        <p:spPr>
          <a:xfrm>
            <a:off x="5576427" y="991139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North Pole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EA3BC-B13D-44BB-A564-33CFE66A4CCA}"/>
              </a:ext>
            </a:extLst>
          </p:cNvPr>
          <p:cNvCxnSpPr>
            <a:cxnSpLocks/>
          </p:cNvCxnSpPr>
          <p:nvPr/>
        </p:nvCxnSpPr>
        <p:spPr>
          <a:xfrm flipH="1">
            <a:off x="6204325" y="966177"/>
            <a:ext cx="13394" cy="277546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75E53A5-D6ED-4F8D-9815-325739ECB830}"/>
              </a:ext>
            </a:extLst>
          </p:cNvPr>
          <p:cNvSpPr/>
          <p:nvPr/>
        </p:nvSpPr>
        <p:spPr>
          <a:xfrm>
            <a:off x="7744767" y="3093945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766448-B7A8-41AC-92E1-405A0B4455D3}"/>
              </a:ext>
            </a:extLst>
          </p:cNvPr>
          <p:cNvSpPr txBox="1"/>
          <p:nvPr/>
        </p:nvSpPr>
        <p:spPr>
          <a:xfrm>
            <a:off x="7860259" y="2690794"/>
            <a:ext cx="116376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Assumed Position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(AP)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3FDC9C10-134E-4434-9C11-826DD9C4187E}"/>
              </a:ext>
            </a:extLst>
          </p:cNvPr>
          <p:cNvSpPr/>
          <p:nvPr/>
        </p:nvSpPr>
        <p:spPr>
          <a:xfrm>
            <a:off x="6223178" y="3546452"/>
            <a:ext cx="174474" cy="185994"/>
          </a:xfrm>
          <a:prstGeom prst="frame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320C39A-2967-4DC2-B800-39539121435B}"/>
              </a:ext>
            </a:extLst>
          </p:cNvPr>
          <p:cNvSpPr/>
          <p:nvPr/>
        </p:nvSpPr>
        <p:spPr>
          <a:xfrm>
            <a:off x="4688482" y="1514086"/>
            <a:ext cx="3116266" cy="3519700"/>
          </a:xfrm>
          <a:prstGeom prst="arc">
            <a:avLst>
              <a:gd name="adj1" fmla="val 16200000"/>
              <a:gd name="adj2" fmla="val 21072138"/>
            </a:avLst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995EF3-6CF1-4426-9FC4-9971E7EA6BD4}"/>
              </a:ext>
            </a:extLst>
          </p:cNvPr>
          <p:cNvSpPr txBox="1"/>
          <p:nvPr/>
        </p:nvSpPr>
        <p:spPr>
          <a:xfrm>
            <a:off x="133961" y="705635"/>
            <a:ext cx="5797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Celestial Body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represented on the Earth’s surface by its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Geographic Position (GP)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0A5C7D-B230-4E8D-A2D6-DFC5E26CE340}"/>
              </a:ext>
            </a:extLst>
          </p:cNvPr>
          <p:cNvSpPr txBox="1"/>
          <p:nvPr/>
        </p:nvSpPr>
        <p:spPr>
          <a:xfrm>
            <a:off x="6501117" y="2162493"/>
            <a:ext cx="914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CO-LAT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2240A9BF-5805-4F32-B799-F5DDAF5BFC2B}"/>
              </a:ext>
            </a:extLst>
          </p:cNvPr>
          <p:cNvSpPr/>
          <p:nvPr/>
        </p:nvSpPr>
        <p:spPr>
          <a:xfrm>
            <a:off x="4774902" y="2809062"/>
            <a:ext cx="231626" cy="21264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B8BD15-3242-49B4-81D8-DD8EBDFEC8B1}"/>
              </a:ext>
            </a:extLst>
          </p:cNvPr>
          <p:cNvSpPr txBox="1"/>
          <p:nvPr/>
        </p:nvSpPr>
        <p:spPr>
          <a:xfrm>
            <a:off x="5030435" y="3001865"/>
            <a:ext cx="4872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GP</a:t>
            </a: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82667A34-C680-495A-A895-E43FC8C8D4B4}"/>
              </a:ext>
            </a:extLst>
          </p:cNvPr>
          <p:cNvSpPr/>
          <p:nvPr/>
        </p:nvSpPr>
        <p:spPr>
          <a:xfrm flipH="1">
            <a:off x="4695593" y="2325594"/>
            <a:ext cx="1609144" cy="3519700"/>
          </a:xfrm>
          <a:prstGeom prst="arc">
            <a:avLst>
              <a:gd name="adj1" fmla="val 17900468"/>
              <a:gd name="adj2" fmla="val 21068763"/>
            </a:avLst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2A4A14-543D-4B2A-8569-ED5A418B2FFF}"/>
              </a:ext>
            </a:extLst>
          </p:cNvPr>
          <p:cNvCxnSpPr>
            <a:cxnSpLocks/>
            <a:stCxn id="42" idx="2"/>
            <a:endCxn id="6" idx="2"/>
          </p:cNvCxnSpPr>
          <p:nvPr/>
        </p:nvCxnSpPr>
        <p:spPr>
          <a:xfrm flipV="1">
            <a:off x="4697626" y="3732446"/>
            <a:ext cx="1612789" cy="22798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93E2C20-7864-4DAE-9C50-F988622019E0}"/>
              </a:ext>
            </a:extLst>
          </p:cNvPr>
          <p:cNvSpPr txBox="1"/>
          <p:nvPr/>
        </p:nvSpPr>
        <p:spPr>
          <a:xfrm>
            <a:off x="133961" y="3383426"/>
            <a:ext cx="38951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remaining Angle between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the North Pole is described as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CO-DECLINATION.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70DF88C8-6960-4493-8465-0E5F742F9EDA}"/>
              </a:ext>
            </a:extLst>
          </p:cNvPr>
          <p:cNvSpPr/>
          <p:nvPr/>
        </p:nvSpPr>
        <p:spPr>
          <a:xfrm flipH="1">
            <a:off x="4883713" y="1513409"/>
            <a:ext cx="2533503" cy="3353887"/>
          </a:xfrm>
          <a:prstGeom prst="arc">
            <a:avLst>
              <a:gd name="adj1" fmla="val 16200000"/>
              <a:gd name="adj2" fmla="val 21072138"/>
            </a:avLst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FFBDCA-CE58-4E75-972B-121E08307CB8}"/>
              </a:ext>
            </a:extLst>
          </p:cNvPr>
          <p:cNvSpPr txBox="1"/>
          <p:nvPr/>
        </p:nvSpPr>
        <p:spPr>
          <a:xfrm>
            <a:off x="5188903" y="2205730"/>
            <a:ext cx="914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CO-DEC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8ADA218-1740-4D9F-9C7C-7C43FF517B61}"/>
              </a:ext>
            </a:extLst>
          </p:cNvPr>
          <p:cNvCxnSpPr>
            <a:cxnSpLocks/>
          </p:cNvCxnSpPr>
          <p:nvPr/>
        </p:nvCxnSpPr>
        <p:spPr>
          <a:xfrm>
            <a:off x="3593328" y="2080043"/>
            <a:ext cx="2557136" cy="165129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489D331E-A4F2-437B-84EF-59DFF5173B42}"/>
              </a:ext>
            </a:extLst>
          </p:cNvPr>
          <p:cNvSpPr/>
          <p:nvPr/>
        </p:nvSpPr>
        <p:spPr>
          <a:xfrm>
            <a:off x="3326204" y="1725321"/>
            <a:ext cx="358012" cy="42720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E769E8-DBB4-4083-8E65-09D0C0376BC0}"/>
              </a:ext>
            </a:extLst>
          </p:cNvPr>
          <p:cNvSpPr txBox="1"/>
          <p:nvPr/>
        </p:nvSpPr>
        <p:spPr>
          <a:xfrm>
            <a:off x="111290" y="1467915"/>
            <a:ext cx="32181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Where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based on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Latitude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related to the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Equator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 Celestial Body’s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(CB)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position North or South of 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Equator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described by its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Declination.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can still be related to the Earth’s Equator through 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853B0-6C42-426F-96CD-8BF0FF6A03A7}"/>
              </a:ext>
            </a:extLst>
          </p:cNvPr>
          <p:cNvSpPr txBox="1"/>
          <p:nvPr/>
        </p:nvSpPr>
        <p:spPr>
          <a:xfrm>
            <a:off x="4084663" y="3210552"/>
            <a:ext cx="60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01376-7151-42B6-94B2-2D4B7E8A6C91}"/>
              </a:ext>
            </a:extLst>
          </p:cNvPr>
          <p:cNvSpPr txBox="1"/>
          <p:nvPr/>
        </p:nvSpPr>
        <p:spPr>
          <a:xfrm>
            <a:off x="155618" y="4177581"/>
            <a:ext cx="467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90 – DECLINATION = CO-DECLINATION</a:t>
            </a:r>
          </a:p>
        </p:txBody>
      </p:sp>
    </p:spTree>
    <p:extLst>
      <p:ext uri="{BB962C8B-B14F-4D97-AF65-F5344CB8AC3E}">
        <p14:creationId xmlns:p14="http://schemas.microsoft.com/office/powerpoint/2010/main" val="257717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9" grpId="0" animBg="1"/>
      <p:bldP spid="42" grpId="0" animBg="1"/>
      <p:bldP spid="42" grpId="1" animBg="1"/>
      <p:bldP spid="49" grpId="0"/>
      <p:bldP spid="50" grpId="0" animBg="1"/>
      <p:bldP spid="51" grpId="0" animBg="1"/>
      <p:bldP spid="35" grpId="0"/>
      <p:bldP spid="33" grpId="0" animBg="1"/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 Coordinate System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969895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last portion of the puzzle is to find the distance from the </a:t>
            </a:r>
            <a:r>
              <a:rPr 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AP</a:t>
            </a: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to the </a:t>
            </a:r>
            <a:r>
              <a:rPr 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GP</a:t>
            </a: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3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-To do this, we use the </a:t>
            </a:r>
            <a:r>
              <a:rPr 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Horizon Coordinate System</a:t>
            </a: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 Coordinate System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969895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-To conduct CELNAV, we must have an AP, which means we need an initial fix, course and speed to predict our future movement.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-At sea, we can predict what stars we will be able to see in our night sky based on our AP.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identify stars based on their </a:t>
            </a:r>
            <a:r>
              <a:rPr lang="en-US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Azimuth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(True Bearing from us) and </a:t>
            </a:r>
            <a:r>
              <a:rPr lang="en-US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Altitude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from our visible horizon in the sky at a given time.  These are based on a CB’s Declination and GHA in the Celestial Sphere.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-Altitude and Azimuth will change throughout the night, due to the apparent movement of the CB’s.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</a:t>
            </a:r>
            <a:r>
              <a:rPr lang="en-US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Horizon Coordinate System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uses the observer’s local horizon as the fundamental plane to define two angles: Altitude and Azimuth.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5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 Coordinate System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5206047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calculate the 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Azimuth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Altitude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of at least 3 CB’s at a specific time and place during Twilight. These are based on our 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AP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calculated Altitude is called the 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Height Calculated (HC).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take a measurement of the CB’s Altitude with a Sextant.  This is called taking a “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sight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”.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Altitude we observe with the Sextant is called the 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Height Observed (HO).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90-ALTITUDE = CO-ALTITUDE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CO-ALT x 60NM = Distance from GP to AP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 now have an LOP!!!!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D8457-31C6-43E9-88B9-FEACFC8A0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93" y="1752600"/>
            <a:ext cx="3109229" cy="2328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06AE05-7E3B-4AF1-8FA4-E7942137D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66" y="4128086"/>
            <a:ext cx="2450804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5FD65-4580-4DCC-BF44-8AA87F2D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Navigate Using the Stars!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55CF16-7EF4-4058-B04A-2FC92FC003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754" y="2910840"/>
          <a:ext cx="8781982" cy="1341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19428207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hlinkClick r:id="rId5"/>
                        </a:rPr>
                        <a:t>https://www.youtube.com/watch?v=Bh5kHTBr0gU</a:t>
                      </a:r>
                      <a:r>
                        <a:rPr lang="en-US" sz="4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752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2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Navigation Triangle</a:t>
            </a: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92FDC4C-F18D-49A5-812B-B983DBCE4259}"/>
              </a:ext>
            </a:extLst>
          </p:cNvPr>
          <p:cNvSpPr/>
          <p:nvPr/>
        </p:nvSpPr>
        <p:spPr>
          <a:xfrm>
            <a:off x="4115124" y="1498375"/>
            <a:ext cx="4172712" cy="4078794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E994637-065E-46BB-AA05-6FBFB5B586C9}"/>
              </a:ext>
            </a:extLst>
          </p:cNvPr>
          <p:cNvSpPr/>
          <p:nvPr/>
        </p:nvSpPr>
        <p:spPr>
          <a:xfrm rot="10800000">
            <a:off x="4117969" y="3565275"/>
            <a:ext cx="4146121" cy="457200"/>
          </a:xfrm>
          <a:prstGeom prst="arc">
            <a:avLst>
              <a:gd name="adj1" fmla="val 16476223"/>
              <a:gd name="adj2" fmla="val 1559536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9EBC0-B6C4-4608-9FA7-A7AEF49531C8}"/>
              </a:ext>
            </a:extLst>
          </p:cNvPr>
          <p:cNvSpPr txBox="1"/>
          <p:nvPr/>
        </p:nvSpPr>
        <p:spPr>
          <a:xfrm>
            <a:off x="5931827" y="4255126"/>
            <a:ext cx="92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4BF879-60C0-4F25-94C0-68032A6FC0DC}"/>
              </a:ext>
            </a:extLst>
          </p:cNvPr>
          <p:cNvSpPr txBox="1"/>
          <p:nvPr/>
        </p:nvSpPr>
        <p:spPr>
          <a:xfrm>
            <a:off x="6282481" y="1092860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North Pole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5E53A5-D6ED-4F8D-9815-325739ECB830}"/>
              </a:ext>
            </a:extLst>
          </p:cNvPr>
          <p:cNvSpPr/>
          <p:nvPr/>
        </p:nvSpPr>
        <p:spPr>
          <a:xfrm>
            <a:off x="7744767" y="3093945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766448-B7A8-41AC-92E1-405A0B4455D3}"/>
              </a:ext>
            </a:extLst>
          </p:cNvPr>
          <p:cNvSpPr txBox="1"/>
          <p:nvPr/>
        </p:nvSpPr>
        <p:spPr>
          <a:xfrm>
            <a:off x="7544362" y="3434297"/>
            <a:ext cx="4770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320C39A-2967-4DC2-B800-39539121435B}"/>
              </a:ext>
            </a:extLst>
          </p:cNvPr>
          <p:cNvSpPr/>
          <p:nvPr/>
        </p:nvSpPr>
        <p:spPr>
          <a:xfrm>
            <a:off x="4724348" y="1515221"/>
            <a:ext cx="3116266" cy="3519700"/>
          </a:xfrm>
          <a:prstGeom prst="arc">
            <a:avLst>
              <a:gd name="adj1" fmla="val 16200000"/>
              <a:gd name="adj2" fmla="val 21072138"/>
            </a:avLst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995EF3-6CF1-4426-9FC4-9971E7EA6BD4}"/>
              </a:ext>
            </a:extLst>
          </p:cNvPr>
          <p:cNvSpPr txBox="1"/>
          <p:nvPr/>
        </p:nvSpPr>
        <p:spPr>
          <a:xfrm>
            <a:off x="0" y="85226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remaining vertices is between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which we want to calculate distance.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0A5C7D-B230-4E8D-A2D6-DFC5E26CE340}"/>
              </a:ext>
            </a:extLst>
          </p:cNvPr>
          <p:cNvSpPr txBox="1"/>
          <p:nvPr/>
        </p:nvSpPr>
        <p:spPr>
          <a:xfrm>
            <a:off x="6511360" y="2116469"/>
            <a:ext cx="914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CO-LAT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2240A9BF-5805-4F32-B799-F5DDAF5BFC2B}"/>
              </a:ext>
            </a:extLst>
          </p:cNvPr>
          <p:cNvSpPr/>
          <p:nvPr/>
        </p:nvSpPr>
        <p:spPr>
          <a:xfrm>
            <a:off x="4774902" y="2809062"/>
            <a:ext cx="231626" cy="21264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B8BD15-3242-49B4-81D8-DD8EBDFEC8B1}"/>
              </a:ext>
            </a:extLst>
          </p:cNvPr>
          <p:cNvSpPr txBox="1"/>
          <p:nvPr/>
        </p:nvSpPr>
        <p:spPr>
          <a:xfrm>
            <a:off x="4531296" y="3109230"/>
            <a:ext cx="4872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GP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70DF88C8-6960-4493-8465-0E5F742F9EDA}"/>
              </a:ext>
            </a:extLst>
          </p:cNvPr>
          <p:cNvSpPr/>
          <p:nvPr/>
        </p:nvSpPr>
        <p:spPr>
          <a:xfrm flipH="1">
            <a:off x="4883713" y="1513409"/>
            <a:ext cx="2533503" cy="3353887"/>
          </a:xfrm>
          <a:prstGeom prst="arc">
            <a:avLst>
              <a:gd name="adj1" fmla="val 16200000"/>
              <a:gd name="adj2" fmla="val 21072138"/>
            </a:avLst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FFBDCA-CE58-4E75-972B-121E08307CB8}"/>
              </a:ext>
            </a:extLst>
          </p:cNvPr>
          <p:cNvSpPr txBox="1"/>
          <p:nvPr/>
        </p:nvSpPr>
        <p:spPr>
          <a:xfrm>
            <a:off x="5571383" y="1709488"/>
            <a:ext cx="914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CO-DEC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8ADA218-1740-4D9F-9C7C-7C43FF517B61}"/>
              </a:ext>
            </a:extLst>
          </p:cNvPr>
          <p:cNvCxnSpPr>
            <a:cxnSpLocks/>
          </p:cNvCxnSpPr>
          <p:nvPr/>
        </p:nvCxnSpPr>
        <p:spPr>
          <a:xfrm>
            <a:off x="3593328" y="2080043"/>
            <a:ext cx="1273992" cy="82435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97577EEC-38FD-4F59-B40D-DEF3F4060476}"/>
              </a:ext>
            </a:extLst>
          </p:cNvPr>
          <p:cNvSpPr/>
          <p:nvPr/>
        </p:nvSpPr>
        <p:spPr>
          <a:xfrm>
            <a:off x="3309890" y="1833332"/>
            <a:ext cx="358012" cy="42720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F52F1D-3809-40DF-B2A3-D6A7C1B386AD}"/>
              </a:ext>
            </a:extLst>
          </p:cNvPr>
          <p:cNvSpPr txBox="1"/>
          <p:nvPr/>
        </p:nvSpPr>
        <p:spPr>
          <a:xfrm>
            <a:off x="18693" y="1476555"/>
            <a:ext cx="3360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Based on our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at a known time, we can calculate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Altitude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a Celestial Body.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F1A1B6-4449-49BC-8191-D03706B2A95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573681" y="2032058"/>
            <a:ext cx="4182245" cy="1084205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E95CA7A4-BA63-452B-AF3F-5AE0330F91B3}"/>
              </a:ext>
            </a:extLst>
          </p:cNvPr>
          <p:cNvSpPr/>
          <p:nvPr/>
        </p:nvSpPr>
        <p:spPr>
          <a:xfrm rot="943251" flipV="1">
            <a:off x="2125596" y="1349744"/>
            <a:ext cx="6144319" cy="1642446"/>
          </a:xfrm>
          <a:prstGeom prst="arc">
            <a:avLst>
              <a:gd name="adj1" fmla="val 16200000"/>
              <a:gd name="adj2" fmla="val 21072138"/>
            </a:avLst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1BCA04-999C-48A8-BAA2-1F61DD2C7E9D}"/>
              </a:ext>
            </a:extLst>
          </p:cNvPr>
          <p:cNvSpPr txBox="1"/>
          <p:nvPr/>
        </p:nvSpPr>
        <p:spPr>
          <a:xfrm>
            <a:off x="22155" y="3147113"/>
            <a:ext cx="3631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Where the measurement of the CB is called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Altitude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the remaining angle to 90 above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the Co-Altitude.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7E2C66-30C0-4778-BA17-1B2AA0391E49}"/>
              </a:ext>
            </a:extLst>
          </p:cNvPr>
          <p:cNvSpPr txBox="1"/>
          <p:nvPr/>
        </p:nvSpPr>
        <p:spPr>
          <a:xfrm>
            <a:off x="182200" y="4486807"/>
            <a:ext cx="468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90 – ALTITUDE = CO-ALTITUDE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8CF66E-716B-4964-8400-644108E13273}"/>
              </a:ext>
            </a:extLst>
          </p:cNvPr>
          <p:cNvSpPr txBox="1"/>
          <p:nvPr/>
        </p:nvSpPr>
        <p:spPr>
          <a:xfrm>
            <a:off x="182200" y="4867296"/>
            <a:ext cx="468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CO-ALT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measured as an Angle.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4C173C-BFE8-4184-AF1C-266976CC4C7C}"/>
              </a:ext>
            </a:extLst>
          </p:cNvPr>
          <p:cNvSpPr txBox="1"/>
          <p:nvPr/>
        </p:nvSpPr>
        <p:spPr>
          <a:xfrm>
            <a:off x="17555" y="2448735"/>
            <a:ext cx="418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Altitude is measured as a right Angle between the Celestial Body, GP and AP.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105902-82E7-47AC-85D1-0BF02EA1FD85}"/>
              </a:ext>
            </a:extLst>
          </p:cNvPr>
          <p:cNvCxnSpPr>
            <a:cxnSpLocks/>
          </p:cNvCxnSpPr>
          <p:nvPr/>
        </p:nvCxnSpPr>
        <p:spPr>
          <a:xfrm flipH="1">
            <a:off x="7804983" y="483313"/>
            <a:ext cx="13394" cy="277546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ame 39">
            <a:extLst>
              <a:ext uri="{FF2B5EF4-FFF2-40B4-BE49-F238E27FC236}">
                <a16:creationId xmlns:a16="http://schemas.microsoft.com/office/drawing/2014/main" id="{99EC878D-A1B5-427A-97B0-42D2A8D0246B}"/>
              </a:ext>
            </a:extLst>
          </p:cNvPr>
          <p:cNvSpPr/>
          <p:nvPr/>
        </p:nvSpPr>
        <p:spPr>
          <a:xfrm>
            <a:off x="7615958" y="3053640"/>
            <a:ext cx="174474" cy="185994"/>
          </a:xfrm>
          <a:prstGeom prst="frame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AC116F-FA68-49F0-B1A1-07974AC0D470}"/>
              </a:ext>
            </a:extLst>
          </p:cNvPr>
          <p:cNvSpPr txBox="1"/>
          <p:nvPr/>
        </p:nvSpPr>
        <p:spPr>
          <a:xfrm>
            <a:off x="190397" y="5222233"/>
            <a:ext cx="468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CO-ALT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x 60nm = Distance GP to AP.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436623-31B3-44EB-9A6F-375899014756}"/>
              </a:ext>
            </a:extLst>
          </p:cNvPr>
          <p:cNvSpPr txBox="1"/>
          <p:nvPr/>
        </p:nvSpPr>
        <p:spPr>
          <a:xfrm>
            <a:off x="132003" y="5613528"/>
            <a:ext cx="553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Distance GP to AP can be described as an LOP.</a:t>
            </a:r>
          </a:p>
        </p:txBody>
      </p:sp>
    </p:spTree>
    <p:extLst>
      <p:ext uri="{BB962C8B-B14F-4D97-AF65-F5344CB8AC3E}">
        <p14:creationId xmlns:p14="http://schemas.microsoft.com/office/powerpoint/2010/main" val="86894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9" grpId="0" animBg="1"/>
      <p:bldP spid="50" grpId="0" animBg="1"/>
      <p:bldP spid="51" grpId="0" animBg="1"/>
      <p:bldP spid="35" grpId="0"/>
      <p:bldP spid="39" grpId="0" animBg="1"/>
      <p:bldP spid="43" grpId="0"/>
      <p:bldP spid="46" grpId="0"/>
      <p:bldP spid="48" grpId="0"/>
      <p:bldP spid="37" grpId="0"/>
      <p:bldP spid="41" grpId="0"/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5149" y="158776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Navigational Triangle</a:t>
            </a:r>
          </a:p>
        </p:txBody>
      </p:sp>
      <p:pic>
        <p:nvPicPr>
          <p:cNvPr id="14" name="Picture 2" descr="http://cliparts.co/cliparts/LTd/j8M/LTdj8Mxpc.png">
            <a:extLst>
              <a:ext uri="{FF2B5EF4-FFF2-40B4-BE49-F238E27FC236}">
                <a16:creationId xmlns:a16="http://schemas.microsoft.com/office/drawing/2014/main" id="{67A3A894-EE34-474A-9B84-C589CD7C5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58" y="3393039"/>
            <a:ext cx="1899000" cy="19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EE3A10-7292-49F3-B12A-A2F0FE44CAC5}"/>
              </a:ext>
            </a:extLst>
          </p:cNvPr>
          <p:cNvCxnSpPr/>
          <p:nvPr/>
        </p:nvCxnSpPr>
        <p:spPr>
          <a:xfrm flipV="1">
            <a:off x="4662256" y="6656275"/>
            <a:ext cx="0" cy="154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7">
            <a:extLst>
              <a:ext uri="{FF2B5EF4-FFF2-40B4-BE49-F238E27FC236}">
                <a16:creationId xmlns:a16="http://schemas.microsoft.com/office/drawing/2014/main" id="{BC120764-5800-48B5-A3E0-ACBC869966DF}"/>
              </a:ext>
            </a:extLst>
          </p:cNvPr>
          <p:cNvSpPr/>
          <p:nvPr/>
        </p:nvSpPr>
        <p:spPr>
          <a:xfrm>
            <a:off x="4615929" y="3455883"/>
            <a:ext cx="330041" cy="333629"/>
          </a:xfrm>
          <a:custGeom>
            <a:avLst/>
            <a:gdLst>
              <a:gd name="connsiteX0" fmla="*/ 778933 w 778933"/>
              <a:gd name="connsiteY0" fmla="*/ 787400 h 787400"/>
              <a:gd name="connsiteX1" fmla="*/ 668867 w 778933"/>
              <a:gd name="connsiteY1" fmla="*/ 550334 h 787400"/>
              <a:gd name="connsiteX2" fmla="*/ 491067 w 778933"/>
              <a:gd name="connsiteY2" fmla="*/ 287867 h 787400"/>
              <a:gd name="connsiteX3" fmla="*/ 211667 w 778933"/>
              <a:gd name="connsiteY3" fmla="*/ 59267 h 787400"/>
              <a:gd name="connsiteX4" fmla="*/ 0 w 778933"/>
              <a:gd name="connsiteY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933" h="787400">
                <a:moveTo>
                  <a:pt x="778933" y="787400"/>
                </a:moveTo>
                <a:cubicBezTo>
                  <a:pt x="747889" y="710494"/>
                  <a:pt x="716845" y="633589"/>
                  <a:pt x="668867" y="550334"/>
                </a:cubicBezTo>
                <a:cubicBezTo>
                  <a:pt x="620889" y="467079"/>
                  <a:pt x="567267" y="369711"/>
                  <a:pt x="491067" y="287867"/>
                </a:cubicBezTo>
                <a:cubicBezTo>
                  <a:pt x="414867" y="206023"/>
                  <a:pt x="293511" y="107245"/>
                  <a:pt x="211667" y="59267"/>
                </a:cubicBezTo>
                <a:cubicBezTo>
                  <a:pt x="129823" y="11289"/>
                  <a:pt x="64911" y="5644"/>
                  <a:pt x="0" y="0"/>
                </a:cubicBezTo>
              </a:path>
            </a:pathLst>
          </a:custGeom>
          <a:noFill/>
          <a:ln w="127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6391A8-B5EA-43B6-8C2E-77D52FBD256D}"/>
              </a:ext>
            </a:extLst>
          </p:cNvPr>
          <p:cNvSpPr txBox="1"/>
          <p:nvPr/>
        </p:nvSpPr>
        <p:spPr>
          <a:xfrm>
            <a:off x="5798954" y="3266378"/>
            <a:ext cx="315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Geographic Position (GP)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C55286-7368-4FCC-A52B-7C5370FAC551}"/>
              </a:ext>
            </a:extLst>
          </p:cNvPr>
          <p:cNvSpPr txBox="1"/>
          <p:nvPr/>
        </p:nvSpPr>
        <p:spPr>
          <a:xfrm>
            <a:off x="3923664" y="2781829"/>
            <a:ext cx="97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Polar North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F1B233-89CF-48C5-9ED9-3B6F5A6CC3FD}"/>
              </a:ext>
            </a:extLst>
          </p:cNvPr>
          <p:cNvSpPr/>
          <p:nvPr/>
        </p:nvSpPr>
        <p:spPr>
          <a:xfrm>
            <a:off x="4256193" y="3916849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F9587B-0374-454E-84C2-A0A3030563F4}"/>
              </a:ext>
            </a:extLst>
          </p:cNvPr>
          <p:cNvSpPr/>
          <p:nvPr/>
        </p:nvSpPr>
        <p:spPr>
          <a:xfrm>
            <a:off x="4900250" y="378082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9E90D4-FD4C-4BB6-A6C7-8A6D332FBC38}"/>
              </a:ext>
            </a:extLst>
          </p:cNvPr>
          <p:cNvSpPr/>
          <p:nvPr/>
        </p:nvSpPr>
        <p:spPr>
          <a:xfrm>
            <a:off x="4608938" y="3416547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F23481-5CFF-4557-B4FB-2CA8C7340D46}"/>
              </a:ext>
            </a:extLst>
          </p:cNvPr>
          <p:cNvSpPr/>
          <p:nvPr/>
        </p:nvSpPr>
        <p:spPr>
          <a:xfrm>
            <a:off x="5697920" y="4109426"/>
            <a:ext cx="15164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Navigational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(Pole-GP-AP)</a:t>
            </a:r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04006FDF-E36D-41A8-A957-4EE8541C7C8D}"/>
              </a:ext>
            </a:extLst>
          </p:cNvPr>
          <p:cNvSpPr/>
          <p:nvPr/>
        </p:nvSpPr>
        <p:spPr>
          <a:xfrm>
            <a:off x="4310322" y="3803679"/>
            <a:ext cx="612787" cy="136029"/>
          </a:xfrm>
          <a:custGeom>
            <a:avLst/>
            <a:gdLst>
              <a:gd name="connsiteX0" fmla="*/ 2345267 w 2345267"/>
              <a:gd name="connsiteY0" fmla="*/ 12220 h 630286"/>
              <a:gd name="connsiteX1" fmla="*/ 1938867 w 2345267"/>
              <a:gd name="connsiteY1" fmla="*/ 12220 h 630286"/>
              <a:gd name="connsiteX2" fmla="*/ 1320800 w 2345267"/>
              <a:gd name="connsiteY2" fmla="*/ 139220 h 630286"/>
              <a:gd name="connsiteX3" fmla="*/ 804334 w 2345267"/>
              <a:gd name="connsiteY3" fmla="*/ 291620 h 630286"/>
              <a:gd name="connsiteX4" fmla="*/ 262467 w 2345267"/>
              <a:gd name="connsiteY4" fmla="*/ 494820 h 630286"/>
              <a:gd name="connsiteX5" fmla="*/ 0 w 2345267"/>
              <a:gd name="connsiteY5" fmla="*/ 630286 h 6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5267" h="630286">
                <a:moveTo>
                  <a:pt x="2345267" y="12220"/>
                </a:moveTo>
                <a:cubicBezTo>
                  <a:pt x="2227439" y="1636"/>
                  <a:pt x="2109612" y="-8947"/>
                  <a:pt x="1938867" y="12220"/>
                </a:cubicBezTo>
                <a:cubicBezTo>
                  <a:pt x="1768122" y="33387"/>
                  <a:pt x="1509889" y="92653"/>
                  <a:pt x="1320800" y="139220"/>
                </a:cubicBezTo>
                <a:cubicBezTo>
                  <a:pt x="1131711" y="185787"/>
                  <a:pt x="980723" y="232353"/>
                  <a:pt x="804334" y="291620"/>
                </a:cubicBezTo>
                <a:cubicBezTo>
                  <a:pt x="627945" y="350887"/>
                  <a:pt x="396523" y="438376"/>
                  <a:pt x="262467" y="494820"/>
                </a:cubicBezTo>
                <a:cubicBezTo>
                  <a:pt x="128411" y="551264"/>
                  <a:pt x="64205" y="590775"/>
                  <a:pt x="0" y="63028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3954D88-674C-4727-BB9F-A4EEE68290B9}"/>
              </a:ext>
            </a:extLst>
          </p:cNvPr>
          <p:cNvSpPr/>
          <p:nvPr/>
        </p:nvSpPr>
        <p:spPr>
          <a:xfrm>
            <a:off x="4279053" y="3462267"/>
            <a:ext cx="375605" cy="464468"/>
          </a:xfrm>
          <a:custGeom>
            <a:avLst/>
            <a:gdLst>
              <a:gd name="connsiteX0" fmla="*/ 0 w 1710267"/>
              <a:gd name="connsiteY0" fmla="*/ 1508160 h 1508160"/>
              <a:gd name="connsiteX1" fmla="*/ 262467 w 1710267"/>
              <a:gd name="connsiteY1" fmla="*/ 991693 h 1508160"/>
              <a:gd name="connsiteX2" fmla="*/ 677334 w 1710267"/>
              <a:gd name="connsiteY2" fmla="*/ 475227 h 1508160"/>
              <a:gd name="connsiteX3" fmla="*/ 1058334 w 1710267"/>
              <a:gd name="connsiteY3" fmla="*/ 178893 h 1508160"/>
              <a:gd name="connsiteX4" fmla="*/ 1481667 w 1710267"/>
              <a:gd name="connsiteY4" fmla="*/ 26493 h 1508160"/>
              <a:gd name="connsiteX5" fmla="*/ 1710267 w 1710267"/>
              <a:gd name="connsiteY5" fmla="*/ 1093 h 150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0267" h="1508160">
                <a:moveTo>
                  <a:pt x="0" y="1508160"/>
                </a:moveTo>
                <a:cubicBezTo>
                  <a:pt x="74789" y="1336004"/>
                  <a:pt x="149578" y="1163848"/>
                  <a:pt x="262467" y="991693"/>
                </a:cubicBezTo>
                <a:cubicBezTo>
                  <a:pt x="375356" y="819538"/>
                  <a:pt x="544690" y="610694"/>
                  <a:pt x="677334" y="475227"/>
                </a:cubicBezTo>
                <a:cubicBezTo>
                  <a:pt x="809978" y="339760"/>
                  <a:pt x="924279" y="253682"/>
                  <a:pt x="1058334" y="178893"/>
                </a:cubicBezTo>
                <a:cubicBezTo>
                  <a:pt x="1192389" y="104104"/>
                  <a:pt x="1373012" y="56126"/>
                  <a:pt x="1481667" y="26493"/>
                </a:cubicBezTo>
                <a:cubicBezTo>
                  <a:pt x="1590322" y="-3140"/>
                  <a:pt x="1650294" y="-1024"/>
                  <a:pt x="1710267" y="1093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0C541675-FEB0-47D2-8DEC-177925B9B3D3}"/>
              </a:ext>
            </a:extLst>
          </p:cNvPr>
          <p:cNvSpPr/>
          <p:nvPr/>
        </p:nvSpPr>
        <p:spPr>
          <a:xfrm>
            <a:off x="4353278" y="3237638"/>
            <a:ext cx="1234882" cy="12644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1F80E0-C20D-4873-A6C7-76887262E948}"/>
              </a:ext>
            </a:extLst>
          </p:cNvPr>
          <p:cNvSpPr txBox="1"/>
          <p:nvPr/>
        </p:nvSpPr>
        <p:spPr>
          <a:xfrm>
            <a:off x="1264462" y="4175457"/>
            <a:ext cx="334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Assumed Position (AP)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Content Placeholder 12">
            <a:extLst>
              <a:ext uri="{FF2B5EF4-FFF2-40B4-BE49-F238E27FC236}">
                <a16:creationId xmlns:a16="http://schemas.microsoft.com/office/drawing/2014/main" id="{E45ACD28-BC1D-4BFA-9B02-6B7FDE2F3562}"/>
              </a:ext>
            </a:extLst>
          </p:cNvPr>
          <p:cNvSpPr txBox="1">
            <a:spLocks/>
          </p:cNvSpPr>
          <p:nvPr/>
        </p:nvSpPr>
        <p:spPr>
          <a:xfrm>
            <a:off x="293792" y="1266411"/>
            <a:ext cx="8316807" cy="14959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 Spherical Trigonometry we can calculate the distance between the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GP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Nautical Miles.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 like with a Radar, this gives us a circular LOP on the Earth’s surface that can be plotted.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2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0" grpId="0"/>
      <p:bldP spid="35" grpId="0" uiExpand="1" build="p" bldLvl="3"/>
      <p:bldP spid="37" grpId="0" animBg="1"/>
      <p:bldP spid="39" grpId="0" animBg="1"/>
      <p:bldP spid="40" grpId="0" animBg="1"/>
      <p:bldP spid="41" grpId="0"/>
      <p:bldP spid="4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 Line Of 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59305-9886-41D9-8539-BE30FD1EC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81" t="13526" r="21667" b="25962"/>
          <a:stretch/>
        </p:blipFill>
        <p:spPr>
          <a:xfrm>
            <a:off x="4761070" y="2784368"/>
            <a:ext cx="4460209" cy="40974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1EC96C-1F06-4F06-B303-3A2A1393D89D}"/>
              </a:ext>
            </a:extLst>
          </p:cNvPr>
          <p:cNvCxnSpPr>
            <a:cxnSpLocks/>
          </p:cNvCxnSpPr>
          <p:nvPr/>
        </p:nvCxnSpPr>
        <p:spPr>
          <a:xfrm flipH="1" flipV="1">
            <a:off x="5696807" y="5318246"/>
            <a:ext cx="950786" cy="62535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756B5636-EAAD-4A37-A824-FC1C8AB5A131}"/>
              </a:ext>
            </a:extLst>
          </p:cNvPr>
          <p:cNvSpPr/>
          <p:nvPr/>
        </p:nvSpPr>
        <p:spPr>
          <a:xfrm>
            <a:off x="5561769" y="4648200"/>
            <a:ext cx="2352521" cy="2476500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6748F9DA-51CF-45F8-83BF-951A22AC609E}"/>
              </a:ext>
            </a:extLst>
          </p:cNvPr>
          <p:cNvSpPr/>
          <p:nvPr/>
        </p:nvSpPr>
        <p:spPr>
          <a:xfrm>
            <a:off x="3395629" y="1174321"/>
            <a:ext cx="4160363" cy="417002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A3399C9-5D68-4AD2-8599-493AFD3F726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6334" y="969367"/>
            <a:ext cx="7924801" cy="186996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Using Radar we can generate a </a:t>
            </a:r>
            <a:r>
              <a:rPr lang="en-GB" sz="1800" b="1" dirty="0">
                <a:solidFill>
                  <a:schemeClr val="tx1"/>
                </a:solidFill>
              </a:rPr>
              <a:t>Line of Position (LOPs)</a:t>
            </a:r>
            <a:r>
              <a:rPr lang="en-GB" sz="1800" dirty="0">
                <a:solidFill>
                  <a:schemeClr val="tx1"/>
                </a:solidFill>
              </a:rPr>
              <a:t> based on the range to a charted object.  </a:t>
            </a:r>
          </a:p>
          <a:p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43E1EE6-8F9F-4F4E-9022-50BED1A0FBF3}"/>
              </a:ext>
            </a:extLst>
          </p:cNvPr>
          <p:cNvSpPr txBox="1">
            <a:spLocks/>
          </p:cNvSpPr>
          <p:nvPr/>
        </p:nvSpPr>
        <p:spPr>
          <a:xfrm>
            <a:off x="0" y="1654058"/>
            <a:ext cx="7924800" cy="9081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a single radar range, we can draw a circle from which all we know is that we are somewhere on the circle. The range is the same from any position.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C8D595-7EE9-4F37-8868-0B9A4BDC9947}"/>
              </a:ext>
            </a:extLst>
          </p:cNvPr>
          <p:cNvCxnSpPr>
            <a:cxnSpLocks/>
          </p:cNvCxnSpPr>
          <p:nvPr/>
        </p:nvCxnSpPr>
        <p:spPr>
          <a:xfrm flipH="1" flipV="1">
            <a:off x="5475810" y="3269710"/>
            <a:ext cx="1001190" cy="180646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2">
            <a:extLst>
              <a:ext uri="{FF2B5EF4-FFF2-40B4-BE49-F238E27FC236}">
                <a16:creationId xmlns:a16="http://schemas.microsoft.com/office/drawing/2014/main" id="{C2DF5AD7-6630-4EB5-B094-7888E3A9A116}"/>
              </a:ext>
            </a:extLst>
          </p:cNvPr>
          <p:cNvSpPr txBox="1">
            <a:spLocks/>
          </p:cNvSpPr>
          <p:nvPr/>
        </p:nvSpPr>
        <p:spPr>
          <a:xfrm>
            <a:off x="66334" y="2360100"/>
            <a:ext cx="8087066" cy="4064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Taking a second range provides 2 possibilities as to where we might be.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1FD4248-AD14-4DB3-AAA1-871265833B59}"/>
              </a:ext>
            </a:extLst>
          </p:cNvPr>
          <p:cNvSpPr/>
          <p:nvPr/>
        </p:nvSpPr>
        <p:spPr>
          <a:xfrm>
            <a:off x="5533300" y="5110712"/>
            <a:ext cx="305631" cy="342961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A588D876-DACD-48AD-B124-A55527FA82FF}"/>
              </a:ext>
            </a:extLst>
          </p:cNvPr>
          <p:cNvSpPr/>
          <p:nvPr/>
        </p:nvSpPr>
        <p:spPr>
          <a:xfrm>
            <a:off x="6824863" y="4539080"/>
            <a:ext cx="305631" cy="342961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99FDF7E6-6D20-4E2D-B4F3-CF759929A926}"/>
              </a:ext>
            </a:extLst>
          </p:cNvPr>
          <p:cNvSpPr/>
          <p:nvPr/>
        </p:nvSpPr>
        <p:spPr>
          <a:xfrm>
            <a:off x="6914674" y="3645115"/>
            <a:ext cx="1454553" cy="1446946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8E585E-3FED-4DE0-A8D7-8D6E60043D82}"/>
              </a:ext>
            </a:extLst>
          </p:cNvPr>
          <p:cNvCxnSpPr>
            <a:cxnSpLocks/>
          </p:cNvCxnSpPr>
          <p:nvPr/>
        </p:nvCxnSpPr>
        <p:spPr>
          <a:xfrm flipV="1">
            <a:off x="7036517" y="4222371"/>
            <a:ext cx="519475" cy="46513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12">
            <a:extLst>
              <a:ext uri="{FF2B5EF4-FFF2-40B4-BE49-F238E27FC236}">
                <a16:creationId xmlns:a16="http://schemas.microsoft.com/office/drawing/2014/main" id="{F4EBC2AF-A95C-44DB-84C2-182BEA662266}"/>
              </a:ext>
            </a:extLst>
          </p:cNvPr>
          <p:cNvSpPr txBox="1">
            <a:spLocks/>
          </p:cNvSpPr>
          <p:nvPr/>
        </p:nvSpPr>
        <p:spPr>
          <a:xfrm>
            <a:off x="69795" y="2777826"/>
            <a:ext cx="4694736" cy="19661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when we get a 3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range can we be sure that we are located where the 3 LOPs intersect.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47E86B-0B51-43A0-93FF-6B7D58C08B39}"/>
              </a:ext>
            </a:extLst>
          </p:cNvPr>
          <p:cNvCxnSpPr>
            <a:cxnSpLocks/>
            <a:endCxn id="26" idx="5"/>
          </p:cNvCxnSpPr>
          <p:nvPr/>
        </p:nvCxnSpPr>
        <p:spPr>
          <a:xfrm flipV="1">
            <a:off x="6685127" y="4733657"/>
            <a:ext cx="261594" cy="117173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0C8EC14B-0EF4-4C92-80C2-5E07F752B29C}"/>
              </a:ext>
            </a:extLst>
          </p:cNvPr>
          <p:cNvSpPr txBox="1">
            <a:spLocks/>
          </p:cNvSpPr>
          <p:nvPr/>
        </p:nvSpPr>
        <p:spPr>
          <a:xfrm>
            <a:off x="34502" y="3802634"/>
            <a:ext cx="4694736" cy="16308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Celestial Navigation uses the same premise although on a much larger scale as the distanced between our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a Celestial Body could be thousands of miles.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 we need to get a minimum of 3 LOPs from 3 separate Celestial Bodies to gain a Celestial Fix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65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15" grpId="0" animBg="1"/>
      <p:bldP spid="29" grpId="0" animBg="1"/>
      <p:bldP spid="30" grpId="0" animBg="1"/>
      <p:bldP spid="30" grpId="1" animBg="1"/>
      <p:bldP spid="31" grpId="0" animBg="1"/>
      <p:bldP spid="32" grpId="0" animBg="1"/>
      <p:bldP spid="35" grpId="0" animBg="1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 Coordinate System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96989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5B4C23-1C34-475D-8617-8D571324BC02}"/>
              </a:ext>
            </a:extLst>
          </p:cNvPr>
          <p:cNvSpPr/>
          <p:nvPr/>
        </p:nvSpPr>
        <p:spPr>
          <a:xfrm>
            <a:off x="2286000" y="2151728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/>
              <a:t>Video: </a:t>
            </a:r>
            <a:r>
              <a:rPr lang="en-GB" dirty="0">
                <a:hlinkClick r:id="rId5"/>
              </a:rPr>
              <a:t>https://www.youtube.com/watch?v=i2e0aRtwsCY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634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96989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6809323D-E132-41D6-99CF-30FA6CD4B6E2}"/>
              </a:ext>
            </a:extLst>
          </p:cNvPr>
          <p:cNvSpPr txBox="1">
            <a:spLocks/>
          </p:cNvSpPr>
          <p:nvPr/>
        </p:nvSpPr>
        <p:spPr>
          <a:xfrm>
            <a:off x="0" y="1947436"/>
            <a:ext cx="3429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the Celestial Sphere?</a:t>
            </a:r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id="{3BF0F818-9987-4B68-AB6C-D7476A34957B}"/>
              </a:ext>
            </a:extLst>
          </p:cNvPr>
          <p:cNvSpPr txBox="1">
            <a:spLocks/>
          </p:cNvSpPr>
          <p:nvPr/>
        </p:nvSpPr>
        <p:spPr>
          <a:xfrm>
            <a:off x="4369965" y="1858297"/>
            <a:ext cx="4800600" cy="550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way of presenting all Celestial Bodies in relation to Earth with us at the center</a:t>
            </a: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97382F09-ADBF-4C07-A1BD-59E4149B713D}"/>
              </a:ext>
            </a:extLst>
          </p:cNvPr>
          <p:cNvSpPr txBox="1">
            <a:spLocks/>
          </p:cNvSpPr>
          <p:nvPr/>
        </p:nvSpPr>
        <p:spPr>
          <a:xfrm>
            <a:off x="151364" y="2540956"/>
            <a:ext cx="3429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the coordinate system of the Celestial Sphere?</a:t>
            </a: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88735C61-E79B-4544-922C-BAF4C90AAD74}"/>
              </a:ext>
            </a:extLst>
          </p:cNvPr>
          <p:cNvSpPr txBox="1">
            <a:spLocks/>
          </p:cNvSpPr>
          <p:nvPr/>
        </p:nvSpPr>
        <p:spPr>
          <a:xfrm>
            <a:off x="4369965" y="2550437"/>
            <a:ext cx="4800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Declination and Greenwich Hour Angle</a:t>
            </a:r>
          </a:p>
        </p:txBody>
      </p:sp>
      <p:sp>
        <p:nvSpPr>
          <p:cNvPr id="18" name="Subtitle 3">
            <a:extLst>
              <a:ext uri="{FF2B5EF4-FFF2-40B4-BE49-F238E27FC236}">
                <a16:creationId xmlns:a16="http://schemas.microsoft.com/office/drawing/2014/main" id="{460B1BF3-DD89-4247-A715-7FFE4399EDC8}"/>
              </a:ext>
            </a:extLst>
          </p:cNvPr>
          <p:cNvSpPr txBox="1">
            <a:spLocks/>
          </p:cNvSpPr>
          <p:nvPr/>
        </p:nvSpPr>
        <p:spPr>
          <a:xfrm>
            <a:off x="153830" y="3259795"/>
            <a:ext cx="3429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are the reference points for the Celestial Sphere? </a:t>
            </a:r>
          </a:p>
        </p:txBody>
      </p:sp>
      <p:sp>
        <p:nvSpPr>
          <p:cNvPr id="19" name="Subtitle 3">
            <a:extLst>
              <a:ext uri="{FF2B5EF4-FFF2-40B4-BE49-F238E27FC236}">
                <a16:creationId xmlns:a16="http://schemas.microsoft.com/office/drawing/2014/main" id="{85BE97C7-0724-48C9-AF74-9892ADDCA7B6}"/>
              </a:ext>
            </a:extLst>
          </p:cNvPr>
          <p:cNvSpPr txBox="1">
            <a:spLocks/>
          </p:cNvSpPr>
          <p:nvPr/>
        </p:nvSpPr>
        <p:spPr>
          <a:xfrm>
            <a:off x="4343400" y="3200400"/>
            <a:ext cx="4800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Celestial Poles (N / S), the Equinoctial (Celestial Equator) and the Greenwich Meridian</a:t>
            </a:r>
          </a:p>
        </p:txBody>
      </p:sp>
      <p:sp>
        <p:nvSpPr>
          <p:cNvPr id="20" name="Subtitle 3">
            <a:extLst>
              <a:ext uri="{FF2B5EF4-FFF2-40B4-BE49-F238E27FC236}">
                <a16:creationId xmlns:a16="http://schemas.microsoft.com/office/drawing/2014/main" id="{1A1A640B-FE50-4116-B064-8F469209D60D}"/>
              </a:ext>
            </a:extLst>
          </p:cNvPr>
          <p:cNvSpPr txBox="1">
            <a:spLocks/>
          </p:cNvSpPr>
          <p:nvPr/>
        </p:nvSpPr>
        <p:spPr>
          <a:xfrm>
            <a:off x="81814" y="4046099"/>
            <a:ext cx="3429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Declination?</a:t>
            </a: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57EC32F3-87AA-4BFF-BCC0-037740DE666F}"/>
              </a:ext>
            </a:extLst>
          </p:cNvPr>
          <p:cNvSpPr txBox="1">
            <a:spLocks/>
          </p:cNvSpPr>
          <p:nvPr/>
        </p:nvSpPr>
        <p:spPr>
          <a:xfrm>
            <a:off x="4379971" y="3999766"/>
            <a:ext cx="4800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angle of a Celestial Body to the North or South of Equinoctial (Celestial Equator)</a:t>
            </a:r>
          </a:p>
        </p:txBody>
      </p:sp>
      <p:sp>
        <p:nvSpPr>
          <p:cNvPr id="22" name="Subtitle 3">
            <a:extLst>
              <a:ext uri="{FF2B5EF4-FFF2-40B4-BE49-F238E27FC236}">
                <a16:creationId xmlns:a16="http://schemas.microsoft.com/office/drawing/2014/main" id="{EC9C2DB4-DF04-4E62-97C5-0C8113656D8B}"/>
              </a:ext>
            </a:extLst>
          </p:cNvPr>
          <p:cNvSpPr txBox="1">
            <a:spLocks/>
          </p:cNvSpPr>
          <p:nvPr/>
        </p:nvSpPr>
        <p:spPr>
          <a:xfrm>
            <a:off x="0" y="4714682"/>
            <a:ext cx="3429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GHA?</a:t>
            </a:r>
          </a:p>
        </p:txBody>
      </p:sp>
      <p:sp>
        <p:nvSpPr>
          <p:cNvPr id="23" name="Subtitle 3">
            <a:extLst>
              <a:ext uri="{FF2B5EF4-FFF2-40B4-BE49-F238E27FC236}">
                <a16:creationId xmlns:a16="http://schemas.microsoft.com/office/drawing/2014/main" id="{DF87F062-952F-4DDC-AE4C-6E6614D8E501}"/>
              </a:ext>
            </a:extLst>
          </p:cNvPr>
          <p:cNvSpPr txBox="1">
            <a:spLocks/>
          </p:cNvSpPr>
          <p:nvPr/>
        </p:nvSpPr>
        <p:spPr>
          <a:xfrm>
            <a:off x="4314019" y="4703181"/>
            <a:ext cx="4800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angle of the Celestial Body measured West (clockwise) from the Greenwich Meridian. It is a value between 0-360°.</a:t>
            </a:r>
          </a:p>
        </p:txBody>
      </p:sp>
      <p:sp>
        <p:nvSpPr>
          <p:cNvPr id="24" name="Subtitle 3">
            <a:extLst>
              <a:ext uri="{FF2B5EF4-FFF2-40B4-BE49-F238E27FC236}">
                <a16:creationId xmlns:a16="http://schemas.microsoft.com/office/drawing/2014/main" id="{BA7AC5F4-E18B-41B5-8467-96058F1B0B18}"/>
              </a:ext>
            </a:extLst>
          </p:cNvPr>
          <p:cNvSpPr txBox="1">
            <a:spLocks/>
          </p:cNvSpPr>
          <p:nvPr/>
        </p:nvSpPr>
        <p:spPr>
          <a:xfrm>
            <a:off x="147869" y="5676624"/>
            <a:ext cx="3429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are the 3 vertices of the Celestial Triangle?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99433710-FE51-4D2B-8D8E-34A292576BF8}"/>
              </a:ext>
            </a:extLst>
          </p:cNvPr>
          <p:cNvSpPr txBox="1">
            <a:spLocks/>
          </p:cNvSpPr>
          <p:nvPr/>
        </p:nvSpPr>
        <p:spPr>
          <a:xfrm>
            <a:off x="3971544" y="5725259"/>
            <a:ext cx="5163312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Celestial Pole, Observer’s Zenith and the Celestial Body</a:t>
            </a:r>
          </a:p>
        </p:txBody>
      </p:sp>
    </p:spTree>
    <p:extLst>
      <p:ext uri="{BB962C8B-B14F-4D97-AF65-F5344CB8AC3E}">
        <p14:creationId xmlns:p14="http://schemas.microsoft.com/office/powerpoint/2010/main" val="86298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Sextant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5206047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use the </a:t>
            </a:r>
            <a:r>
              <a:rPr lang="en-US" sz="1600" u="sng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Sextant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to measure angles in Degrees, Minutes and Seconds.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-It can measure a value between 0°-135°.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Sextant uses mirrors to look at two objects simultaneously.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measure the altitude between our visible horizon and a CB.  The value will be between 0°-90°.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-Can also be used for surface navigation by: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-Measuring the angle between two objects 	horizontally.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-Measuring the vertical height of an object to 	get an LOP (RADAR range).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AE12E-0776-408A-AA14-0810AF33C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9" r="3959"/>
          <a:stretch/>
        </p:blipFill>
        <p:spPr>
          <a:xfrm>
            <a:off x="5257800" y="1763199"/>
            <a:ext cx="3725936" cy="2773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13AAC-8885-4C27-9E5F-5398DFF04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501" y="4700971"/>
            <a:ext cx="1999661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Sextant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4391A-72BC-4E54-99F6-F8F222E57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816330"/>
            <a:ext cx="4907705" cy="45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1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1A04C0-E71B-4D5A-B007-73E42BACA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325903" cy="4157662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F3FB51B3-C422-4AE1-82B6-4E49E7D1C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4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Sextant Errors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931983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Sextant needs to be calibrated for accuracy before use.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-There are 4 adjustable errors that need to be checked before use.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errors are: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Index Error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Perpendicularity Error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Side Error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Collimation Error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-Sextant has fragile components. Treat them carefully or they will break.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6D862-D205-4D33-ABF2-7C032E819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506" y="2932404"/>
            <a:ext cx="4059594" cy="27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9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Perpendicularity 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25404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-To test for Perpendicularity Error, place the index arm to about 35° on the arc and hold the sextant on it side with the index mirror up and toward the eye.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-If the two views are not joined in a straight line, the index mirror is not perpendicular.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-Use an Alan key on the screws behind the index mirror to adjust and correct.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3470B-05A1-4CA3-A18A-0A5D9C749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334378"/>
            <a:ext cx="4889416" cy="21825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6964DC-2DC2-4D34-8493-4346F51EBC61}"/>
              </a:ext>
            </a:extLst>
          </p:cNvPr>
          <p:cNvSpPr/>
          <p:nvPr/>
        </p:nvSpPr>
        <p:spPr>
          <a:xfrm>
            <a:off x="5305073" y="3949171"/>
            <a:ext cx="3229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lvl="1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black"/>
                </a:solidFill>
                <a:latin typeface="Calibri"/>
              </a:rPr>
              <a:t>Imperfect Arc (needs to be adjusted!)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53B679-EFF2-40A9-8329-71A58CB688ED}"/>
              </a:ext>
            </a:extLst>
          </p:cNvPr>
          <p:cNvCxnSpPr>
            <a:cxnSpLocks/>
          </p:cNvCxnSpPr>
          <p:nvPr/>
        </p:nvCxnSpPr>
        <p:spPr>
          <a:xfrm flipH="1">
            <a:off x="3669744" y="4250880"/>
            <a:ext cx="1924642" cy="517039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9253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91B76-CF6F-4495-BE19-78833BE2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CELNAV?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90BF2-728E-450E-902E-D4893D97E7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719072"/>
            <a:ext cx="9144000" cy="48341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8915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-Celestial Navigation (CELNAV or ASTRONAV) has been used effectively for thousands of years.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-Ancient civilizations, from the Minoans to the Polynesians, successfully navigated vast oceans using CELNAV.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must be able to navigate by all means necessary.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-GPS is vulnerable.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-Visual and RADAR aids are unavailable upon the high seas.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-In the event of a loss of GPS in open ocean, CELNAV becomes an essential skillset to safely navigate.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520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Error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9319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-An error resulting from the horizon glass not being perpendicular to the frame is called 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Side Error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-Set the index arm at zero and direct the line of sight at a star.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direct and reflected image should appear as one when looking at an object when the arc is moved through zero.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-Use an Alan key on the Horizon glass to correct.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21197-1869-4BA4-AD55-F263B0602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56" y="4267200"/>
            <a:ext cx="3981033" cy="1993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859C8A-11FC-4F75-A3FB-673085FA5E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167" t="35185" r="26433" b="44074"/>
          <a:stretch/>
        </p:blipFill>
        <p:spPr>
          <a:xfrm>
            <a:off x="4648200" y="4114800"/>
            <a:ext cx="3581400" cy="22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Collimation Error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893198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-If the line of sight through the telescope is not parallel to the plane of the instrument, a collimation error will result.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-Higher than normal sextant altitudes will be measured.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-Adjust the collar to correct.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-Modern manufacturing techniques have eliminated most collimation errors at smaller angles.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2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 Error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519663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2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Index Error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is the error remaining error after all other errors have been corrected.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-With Index Error, the index mirror and horizon glass will not be aligned when the arm is set to zero.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-Adjust the sextant reading until the images are aligned.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4A45F-FDB0-4086-929B-148756EF3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592" y="1981200"/>
            <a:ext cx="3767655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1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 Error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51753" y="1822117"/>
            <a:ext cx="9055734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-Index Error is described as being 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On The Arc or Off The Arc.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achieve accurate sights, we will need to account for this error by either subtracting or adding the value to our sights.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-On The Arc means you have a POSITIVE value when you align the two images.  Your sextant is reading high and this value must be SUBTRACTED from your sights.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-Off the Arc means you have a NEGATIVE value when you align the two images. Your sextant is reading low and this value must be ADDED to your sights.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F010C-52DE-48F1-8FAC-4B0DFC532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488" y="4666601"/>
            <a:ext cx="3624263" cy="164117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A75396F-EB4A-4393-BD0D-74C3E1F9837E}"/>
              </a:ext>
            </a:extLst>
          </p:cNvPr>
          <p:cNvSpPr/>
          <p:nvPr/>
        </p:nvSpPr>
        <p:spPr>
          <a:xfrm>
            <a:off x="2823290" y="4666602"/>
            <a:ext cx="3120310" cy="95904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1E2-EF89-43EE-8C4C-D37BF5312CD8}"/>
              </a:ext>
            </a:extLst>
          </p:cNvPr>
          <p:cNvSpPr txBox="1"/>
          <p:nvPr/>
        </p:nvSpPr>
        <p:spPr>
          <a:xfrm>
            <a:off x="593892" y="4776790"/>
            <a:ext cx="118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prstClr val="black"/>
                </a:solidFill>
                <a:latin typeface="Calibri"/>
              </a:rPr>
              <a:t>On the Arc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45F1F7-552D-425F-8C9F-951892891530}"/>
              </a:ext>
            </a:extLst>
          </p:cNvPr>
          <p:cNvCxnSpPr>
            <a:cxnSpLocks/>
          </p:cNvCxnSpPr>
          <p:nvPr/>
        </p:nvCxnSpPr>
        <p:spPr>
          <a:xfrm>
            <a:off x="1711358" y="4998434"/>
            <a:ext cx="2785996" cy="295378"/>
          </a:xfrm>
          <a:prstGeom prst="straightConnector1">
            <a:avLst/>
          </a:prstGeom>
          <a:noFill/>
          <a:ln w="349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F658230-F054-405E-B5F2-479D68091643}"/>
              </a:ext>
            </a:extLst>
          </p:cNvPr>
          <p:cNvSpPr/>
          <p:nvPr/>
        </p:nvSpPr>
        <p:spPr>
          <a:xfrm>
            <a:off x="5875577" y="4623443"/>
            <a:ext cx="677623" cy="714987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62C3F-1C75-4FF5-8A98-3F992C0A4988}"/>
              </a:ext>
            </a:extLst>
          </p:cNvPr>
          <p:cNvSpPr txBox="1"/>
          <p:nvPr/>
        </p:nvSpPr>
        <p:spPr>
          <a:xfrm>
            <a:off x="6777325" y="5625642"/>
            <a:ext cx="120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prstClr val="black"/>
                </a:solidFill>
                <a:latin typeface="Calibri"/>
              </a:rPr>
              <a:t>Off the Arc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84C50D-8720-4295-9EED-61E7D4F9F6E8}"/>
              </a:ext>
            </a:extLst>
          </p:cNvPr>
          <p:cNvCxnSpPr>
            <a:cxnSpLocks/>
          </p:cNvCxnSpPr>
          <p:nvPr/>
        </p:nvCxnSpPr>
        <p:spPr>
          <a:xfrm flipH="1" flipV="1">
            <a:off x="6329174" y="5146122"/>
            <a:ext cx="883916" cy="500028"/>
          </a:xfrm>
          <a:prstGeom prst="straightConnector1">
            <a:avLst/>
          </a:prstGeom>
          <a:noFill/>
          <a:ln w="349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8071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4" grpId="1" animBg="1"/>
      <p:bldP spid="17" grpId="0" animBg="1"/>
      <p:bldP spid="17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3">
            <a:extLst>
              <a:ext uri="{FF2B5EF4-FFF2-40B4-BE49-F238E27FC236}">
                <a16:creationId xmlns:a16="http://schemas.microsoft.com/office/drawing/2014/main" id="{29FDCA38-666D-44D3-BDEC-E8B068C49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Adjusting The Sight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83B0109A-F5D4-4C87-95D7-2230D64994A2}"/>
              </a:ext>
            </a:extLst>
          </p:cNvPr>
          <p:cNvSpPr txBox="1">
            <a:spLocks/>
          </p:cNvSpPr>
          <p:nvPr/>
        </p:nvSpPr>
        <p:spPr>
          <a:xfrm>
            <a:off x="307859" y="1214214"/>
            <a:ext cx="8302741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Once the instrument is calibrated, we can take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However, the measured angle must be adjusted for external influences before the value can be used.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5BD591A2-27EE-452E-B624-4029CEB72A33}"/>
              </a:ext>
            </a:extLst>
          </p:cNvPr>
          <p:cNvSpPr txBox="1">
            <a:spLocks/>
          </p:cNvSpPr>
          <p:nvPr/>
        </p:nvSpPr>
        <p:spPr>
          <a:xfrm>
            <a:off x="307859" y="1685983"/>
            <a:ext cx="7656564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24437EF-A1A4-45DB-9052-98ABE23B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10" y="3985999"/>
            <a:ext cx="3921004" cy="1807338"/>
          </a:xfrm>
          <a:prstGeom prst="rect">
            <a:avLst/>
          </a:prstGeom>
        </p:spPr>
      </p:pic>
      <p:pic>
        <p:nvPicPr>
          <p:cNvPr id="1028" name="Picture 4" descr="The Dip of the Horizon – FlatEarth.ws">
            <a:extLst>
              <a:ext uri="{FF2B5EF4-FFF2-40B4-BE49-F238E27FC236}">
                <a16:creationId xmlns:a16="http://schemas.microsoft.com/office/drawing/2014/main" id="{0F319E3D-4793-4A81-9083-880D4E54E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040" y="1867979"/>
            <a:ext cx="3195235" cy="20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ontent Placeholder 12">
            <a:extLst>
              <a:ext uri="{FF2B5EF4-FFF2-40B4-BE49-F238E27FC236}">
                <a16:creationId xmlns:a16="http://schemas.microsoft.com/office/drawing/2014/main" id="{14E95BA8-4DBA-40B4-8478-965A56260AAB}"/>
              </a:ext>
            </a:extLst>
          </p:cNvPr>
          <p:cNvSpPr txBox="1">
            <a:spLocks/>
          </p:cNvSpPr>
          <p:nvPr/>
        </p:nvSpPr>
        <p:spPr>
          <a:xfrm>
            <a:off x="307859" y="1936935"/>
            <a:ext cx="5095315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the correction for our Height of Eye in relation to the Visible Horizon.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Content Placeholder 12">
            <a:extLst>
              <a:ext uri="{FF2B5EF4-FFF2-40B4-BE49-F238E27FC236}">
                <a16:creationId xmlns:a16="http://schemas.microsoft.com/office/drawing/2014/main" id="{EC716D1D-DCC7-4EE7-AB11-1D7900C9554D}"/>
              </a:ext>
            </a:extLst>
          </p:cNvPr>
          <p:cNvSpPr txBox="1">
            <a:spLocks/>
          </p:cNvSpPr>
          <p:nvPr/>
        </p:nvSpPr>
        <p:spPr>
          <a:xfrm>
            <a:off x="335291" y="2655111"/>
            <a:ext cx="4814619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normally take sights from the Bridge wing, the height of which varies dramatically between a YP, DDG and CVN for example. The higher we are, the further away we see. This is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Apparent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True Horizon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Content Placeholder 12">
            <a:extLst>
              <a:ext uri="{FF2B5EF4-FFF2-40B4-BE49-F238E27FC236}">
                <a16:creationId xmlns:a16="http://schemas.microsoft.com/office/drawing/2014/main" id="{B9473C55-A570-4154-894A-C986A97FE601}"/>
              </a:ext>
            </a:extLst>
          </p:cNvPr>
          <p:cNvSpPr txBox="1">
            <a:spLocks/>
          </p:cNvSpPr>
          <p:nvPr/>
        </p:nvSpPr>
        <p:spPr>
          <a:xfrm>
            <a:off x="368819" y="4133413"/>
            <a:ext cx="4814619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CELNAV we use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Astronomical Horizon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90° to our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Zenith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Therefore, the higher we are, the more we must adjust for that height.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39733D10-CE16-48FA-BB6D-2F56ACA2158C}"/>
              </a:ext>
            </a:extLst>
          </p:cNvPr>
          <p:cNvSpPr txBox="1">
            <a:spLocks/>
          </p:cNvSpPr>
          <p:nvPr/>
        </p:nvSpPr>
        <p:spPr>
          <a:xfrm>
            <a:off x="364183" y="5085444"/>
            <a:ext cx="4814619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Based on our height, the corresponding number of minutes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Altitude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are subtracted from our Sextant value. 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4864ACA-FEF5-47FA-820E-1F01466F9D88}"/>
              </a:ext>
            </a:extLst>
          </p:cNvPr>
          <p:cNvSpPr/>
          <p:nvPr/>
        </p:nvSpPr>
        <p:spPr>
          <a:xfrm>
            <a:off x="5863040" y="2354910"/>
            <a:ext cx="2366132" cy="56757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The Demystified Astro Navigation Course – Unit 3 Part 1 | Astro Navigation  Demystified">
            <a:extLst>
              <a:ext uri="{FF2B5EF4-FFF2-40B4-BE49-F238E27FC236}">
                <a16:creationId xmlns:a16="http://schemas.microsoft.com/office/drawing/2014/main" id="{2FEB3FAF-C86C-4180-A114-CD5064C9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10" y="1852891"/>
            <a:ext cx="2147710" cy="41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1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5" grpId="0"/>
      <p:bldP spid="46" grpId="0"/>
      <p:bldP spid="47" grpId="0"/>
      <p:bldP spid="48" grpId="0"/>
      <p:bldP spid="49" grpId="0" animBg="1"/>
      <p:bldP spid="4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3">
            <a:extLst>
              <a:ext uri="{FF2B5EF4-FFF2-40B4-BE49-F238E27FC236}">
                <a16:creationId xmlns:a16="http://schemas.microsoft.com/office/drawing/2014/main" id="{29FDCA38-666D-44D3-BDEC-E8B068C49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Adjusting The Sight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5BD591A2-27EE-452E-B624-4029CEB72A33}"/>
              </a:ext>
            </a:extLst>
          </p:cNvPr>
          <p:cNvSpPr txBox="1">
            <a:spLocks/>
          </p:cNvSpPr>
          <p:nvPr/>
        </p:nvSpPr>
        <p:spPr>
          <a:xfrm>
            <a:off x="307859" y="1685983"/>
            <a:ext cx="7656564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Content Placeholder 12">
            <a:extLst>
              <a:ext uri="{FF2B5EF4-FFF2-40B4-BE49-F238E27FC236}">
                <a16:creationId xmlns:a16="http://schemas.microsoft.com/office/drawing/2014/main" id="{14E95BA8-4DBA-40B4-8478-965A56260AAB}"/>
              </a:ext>
            </a:extLst>
          </p:cNvPr>
          <p:cNvSpPr txBox="1">
            <a:spLocks/>
          </p:cNvSpPr>
          <p:nvPr/>
        </p:nvSpPr>
        <p:spPr>
          <a:xfrm>
            <a:off x="274973" y="1351399"/>
            <a:ext cx="5095315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Refraction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when the path of light is bent, such as when light from the Sun comes into contact with the atmosphere.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Content Placeholder 12">
            <a:extLst>
              <a:ext uri="{FF2B5EF4-FFF2-40B4-BE49-F238E27FC236}">
                <a16:creationId xmlns:a16="http://schemas.microsoft.com/office/drawing/2014/main" id="{EC716D1D-DCC7-4EE7-AB11-1D7900C9554D}"/>
              </a:ext>
            </a:extLst>
          </p:cNvPr>
          <p:cNvSpPr txBox="1">
            <a:spLocks/>
          </p:cNvSpPr>
          <p:nvPr/>
        </p:nvSpPr>
        <p:spPr>
          <a:xfrm>
            <a:off x="274973" y="2369834"/>
            <a:ext cx="4814619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means that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Apparent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position of the Sun that we see, is not the same as its actual position.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Content Placeholder 12">
            <a:extLst>
              <a:ext uri="{FF2B5EF4-FFF2-40B4-BE49-F238E27FC236}">
                <a16:creationId xmlns:a16="http://schemas.microsoft.com/office/drawing/2014/main" id="{B9473C55-A570-4154-894A-C986A97FE601}"/>
              </a:ext>
            </a:extLst>
          </p:cNvPr>
          <p:cNvSpPr txBox="1">
            <a:spLocks/>
          </p:cNvSpPr>
          <p:nvPr/>
        </p:nvSpPr>
        <p:spPr>
          <a:xfrm>
            <a:off x="320050" y="3986375"/>
            <a:ext cx="4814619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Parallax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error is the perceived shift of position due to the angle of observation. A Celestial Body’s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relates to the center of the Earth but we aren’t standing there.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39733D10-CE16-48FA-BB6D-2F56ACA2158C}"/>
              </a:ext>
            </a:extLst>
          </p:cNvPr>
          <p:cNvSpPr txBox="1">
            <a:spLocks/>
          </p:cNvSpPr>
          <p:nvPr/>
        </p:nvSpPr>
        <p:spPr>
          <a:xfrm>
            <a:off x="320051" y="3131358"/>
            <a:ext cx="4814619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Temperature and Barometric pressure also have an impact 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Refraction.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20" name="Picture 4" descr="http://communicatescience.com/zoonomian/wp-content/uploads/2013/09/refractgraphicsmall.jpg">
            <a:extLst>
              <a:ext uri="{FF2B5EF4-FFF2-40B4-BE49-F238E27FC236}">
                <a16:creationId xmlns:a16="http://schemas.microsoft.com/office/drawing/2014/main" id="{C96E867E-43CB-4C91-934A-01081FD3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39" y="1646148"/>
            <a:ext cx="3501136" cy="249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rrecting for Sextant Parallax Error | Math Encounters Blog">
            <a:extLst>
              <a:ext uri="{FF2B5EF4-FFF2-40B4-BE49-F238E27FC236}">
                <a16:creationId xmlns:a16="http://schemas.microsoft.com/office/drawing/2014/main" id="{2BB2A559-08D7-41CC-991F-27E7C82B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67" y="4301388"/>
            <a:ext cx="3468191" cy="227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altitude correction nautical almanac">
            <a:extLst>
              <a:ext uri="{FF2B5EF4-FFF2-40B4-BE49-F238E27FC236}">
                <a16:creationId xmlns:a16="http://schemas.microsoft.com/office/drawing/2014/main" id="{A02A391D-400E-419E-9634-5F7CD51F4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7" t="5001" r="20808" b="36250"/>
          <a:stretch/>
        </p:blipFill>
        <p:spPr bwMode="auto">
          <a:xfrm>
            <a:off x="5278934" y="1593724"/>
            <a:ext cx="3956904" cy="43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BEF558FC-09FC-4A17-848D-F612BF3930F3}"/>
              </a:ext>
            </a:extLst>
          </p:cNvPr>
          <p:cNvSpPr txBox="1">
            <a:spLocks/>
          </p:cNvSpPr>
          <p:nvPr/>
        </p:nvSpPr>
        <p:spPr>
          <a:xfrm>
            <a:off x="315014" y="5268417"/>
            <a:ext cx="4814619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values for these corrections can also be found in the Nautical Almanac.</a:t>
            </a:r>
          </a:p>
        </p:txBody>
      </p:sp>
    </p:spTree>
    <p:extLst>
      <p:ext uri="{BB962C8B-B14F-4D97-AF65-F5344CB8AC3E}">
        <p14:creationId xmlns:p14="http://schemas.microsoft.com/office/powerpoint/2010/main" val="30161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6" grpId="0"/>
      <p:bldP spid="47" grpId="0"/>
      <p:bldP spid="48" grpId="0"/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3">
            <a:extLst>
              <a:ext uri="{FF2B5EF4-FFF2-40B4-BE49-F238E27FC236}">
                <a16:creationId xmlns:a16="http://schemas.microsoft.com/office/drawing/2014/main" id="{29FDCA38-666D-44D3-BDEC-E8B068C49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Adjusting The Sight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5BD591A2-27EE-452E-B624-4029CEB72A33}"/>
              </a:ext>
            </a:extLst>
          </p:cNvPr>
          <p:cNvSpPr txBox="1">
            <a:spLocks/>
          </p:cNvSpPr>
          <p:nvPr/>
        </p:nvSpPr>
        <p:spPr>
          <a:xfrm>
            <a:off x="307859" y="1685983"/>
            <a:ext cx="7656564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Content Placeholder 12">
            <a:extLst>
              <a:ext uri="{FF2B5EF4-FFF2-40B4-BE49-F238E27FC236}">
                <a16:creationId xmlns:a16="http://schemas.microsoft.com/office/drawing/2014/main" id="{14E95BA8-4DBA-40B4-8478-965A56260AAB}"/>
              </a:ext>
            </a:extLst>
          </p:cNvPr>
          <p:cNvSpPr txBox="1">
            <a:spLocks/>
          </p:cNvSpPr>
          <p:nvPr/>
        </p:nvSpPr>
        <p:spPr>
          <a:xfrm>
            <a:off x="307859" y="1281476"/>
            <a:ext cx="5178541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conducting Celestial Navigation manually, by hand, the Publications, tables and math provide us the means of correcting for these errors.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Content Placeholder 12">
            <a:extLst>
              <a:ext uri="{FF2B5EF4-FFF2-40B4-BE49-F238E27FC236}">
                <a16:creationId xmlns:a16="http://schemas.microsoft.com/office/drawing/2014/main" id="{EC716D1D-DCC7-4EE7-AB11-1D7900C9554D}"/>
              </a:ext>
            </a:extLst>
          </p:cNvPr>
          <p:cNvSpPr txBox="1">
            <a:spLocks/>
          </p:cNvSpPr>
          <p:nvPr/>
        </p:nvSpPr>
        <p:spPr>
          <a:xfrm>
            <a:off x="291415" y="2279169"/>
            <a:ext cx="5211427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 from our Observed Altitude taken by the Sextant, we adjust for: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Index Error of the Sextant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Dip in relation to the Height of Eye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Altitude of the Body, including refraction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A7DE7-4362-4FA8-BD44-60BC2283A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1852" r="50000" b="29259"/>
          <a:stretch/>
        </p:blipFill>
        <p:spPr>
          <a:xfrm>
            <a:off x="5757685" y="1164402"/>
            <a:ext cx="3237984" cy="4452228"/>
          </a:xfrm>
          <a:prstGeom prst="rect">
            <a:avLst/>
          </a:prstGeom>
        </p:spPr>
      </p:pic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8B02E453-EEE1-44C8-B00F-302AAD2F0B42}"/>
              </a:ext>
            </a:extLst>
          </p:cNvPr>
          <p:cNvSpPr txBox="1">
            <a:spLocks/>
          </p:cNvSpPr>
          <p:nvPr/>
        </p:nvSpPr>
        <p:spPr>
          <a:xfrm>
            <a:off x="306487" y="4480075"/>
            <a:ext cx="5941913" cy="416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math gives us the corrected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Height Observed (HO).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2C0621A0-217A-47FE-8CBB-5BA237DF17D6}"/>
              </a:ext>
            </a:extLst>
          </p:cNvPr>
          <p:cNvSpPr txBox="1">
            <a:spLocks/>
          </p:cNvSpPr>
          <p:nvPr/>
        </p:nvSpPr>
        <p:spPr>
          <a:xfrm>
            <a:off x="328679" y="4853963"/>
            <a:ext cx="5591041" cy="416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Fortunately, systems such as STELLA do the math for us!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34F3F-E5CA-4E75-A0A8-916E09B40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33" t="30783" r="37051" b="35169"/>
          <a:stretch/>
        </p:blipFill>
        <p:spPr>
          <a:xfrm>
            <a:off x="1654929" y="1221214"/>
            <a:ext cx="5832554" cy="431024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E4F5179-5496-4239-8EC1-5EDF0E238E03}"/>
              </a:ext>
            </a:extLst>
          </p:cNvPr>
          <p:cNvSpPr/>
          <p:nvPr/>
        </p:nvSpPr>
        <p:spPr>
          <a:xfrm>
            <a:off x="2004424" y="3707788"/>
            <a:ext cx="1119776" cy="104732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89D802-AF43-4393-B243-C18E7E43683C}"/>
              </a:ext>
            </a:extLst>
          </p:cNvPr>
          <p:cNvSpPr/>
          <p:nvPr/>
        </p:nvSpPr>
        <p:spPr>
          <a:xfrm>
            <a:off x="3789981" y="3734611"/>
            <a:ext cx="742481" cy="92997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EA10E9-F728-4491-B787-373D0ED559E2}"/>
              </a:ext>
            </a:extLst>
          </p:cNvPr>
          <p:cNvSpPr/>
          <p:nvPr/>
        </p:nvSpPr>
        <p:spPr>
          <a:xfrm>
            <a:off x="4637908" y="3719797"/>
            <a:ext cx="2220091" cy="9596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1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6" grpId="0"/>
      <p:bldP spid="21" grpId="0"/>
      <p:bldP spid="24" grpId="0"/>
      <p:bldP spid="25" grpId="0" animBg="1"/>
      <p:bldP spid="26" grpId="0" animBg="1"/>
      <p:bldP spid="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3">
            <a:extLst>
              <a:ext uri="{FF2B5EF4-FFF2-40B4-BE49-F238E27FC236}">
                <a16:creationId xmlns:a16="http://schemas.microsoft.com/office/drawing/2014/main" id="{29FDCA38-666D-44D3-BDEC-E8B068C49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" y="228600"/>
            <a:ext cx="8991600" cy="609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Sextant Tutorial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83B0109A-F5D4-4C87-95D7-2230D64994A2}"/>
              </a:ext>
            </a:extLst>
          </p:cNvPr>
          <p:cNvSpPr txBox="1">
            <a:spLocks/>
          </p:cNvSpPr>
          <p:nvPr/>
        </p:nvSpPr>
        <p:spPr>
          <a:xfrm>
            <a:off x="411104" y="1450288"/>
            <a:ext cx="3475095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Taking Sights with a Sextant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https://www.youtube.com/watch?v=7wKhsOQlmCY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9E288-8F91-456A-BF54-117FFEAC4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38200"/>
            <a:ext cx="4001550" cy="58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07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83B0109A-F5D4-4C87-95D7-2230D64994A2}"/>
              </a:ext>
            </a:extLst>
          </p:cNvPr>
          <p:cNvSpPr txBox="1">
            <a:spLocks/>
          </p:cNvSpPr>
          <p:nvPr/>
        </p:nvSpPr>
        <p:spPr>
          <a:xfrm>
            <a:off x="307859" y="5299827"/>
            <a:ext cx="8302741" cy="567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Navigate at Sea Activity: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https://timeandnavigation.si.edu/navigating-at-sea/challenges/navigate-the-sea-activity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A4F7B-AC69-4008-A68F-561C002C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71" y="838200"/>
            <a:ext cx="7072457" cy="43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35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4E821-1C6D-42A9-AF0A-AE7E7441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" y="1780316"/>
          <a:ext cx="8781982" cy="466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26758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428142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DESCRIBE the Terrestrial sphere and coordinate system.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DESCRIBE How we perceive the Universe and Solar System in relation to the Earth.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DESCRIBE the Celestial Sphere and Celestial Coordinate System.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 DESCRIBE the First Point of Aries in relation to Celestial Bodies.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INTRODUCE the Nautical Almanac and STELLA.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6 - DEFINE the terms Assumed Position, Geographic Position and Observer’s Zenith in relation to the Celestial and Terrestrial Spheres.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DEFINE the calculation for the relative movement of the Sun and Celestial Bodies.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8 - EXPLAIN the Celestial and Terrestrial Triangles and their relationship.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9 - EXPLAIN How to calculate CO-ALTITUDE and distance between the GP and AP from Altitude to gain an LOP.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10 - DESCRIBE The Horizon Coordinate System and its relationship to Altitude, Azimuth, GHA and Declination.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11 - INTRODUCE The Nautical Sextant.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12 - DEFINE The Nautical Sextant errors of Index Error, Perpendicularity, Side Error and Collimation Error.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13 - EXPLAIN Height Observed in relation to Height of Eye, Refraction and Environmental corrections. 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79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Terrestrial Navigation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8763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-Celestial Navigation and Terrestrial Navigation are inextricably linked.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-We will rely on previously covered assumptions of Terrestrial Navigation: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-Mathematically, the Earth is described as an 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Ellipsoid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or 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Spheroid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-The Earth can be navigated as a sphere.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-We will use 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Spherical Trigonometry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calculate distances between places on 	the Earth.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-Math principles dictate that we need known information to find an unknown.  	With navigation, the known information becomes our established 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Points of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Reference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7E289-2752-4002-B856-99E2AD85C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518860"/>
            <a:ext cx="2885281" cy="19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4CC930-7ED1-4E35-828D-E1BF5634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35D5E-4AEF-48D3-8C6D-4C49494E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85775"/>
            <a:ext cx="7125256" cy="39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Terrestrial Points of Reference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8763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-On the Terrestrial Sphere (Earth), we use the following Reference Points: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North and South Poles: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The point which represent the northernmost or southernmost point of the Earth’s Axis.</a:t>
            </a: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Prime Meridian: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The reference point for lines of longitude. Longitude is measured East and West of the Prime Meridian.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Equator: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reference point for lines of Latitude, perpendicular to the Polar Axis and separates the North and South Hemispheres. Latitude is measured North and South of the equator.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Great Circle: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Any circle that is formed by a plane that passes through the center of the Earth. Like any circle, they are 360°.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08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6A7D-9F56-4588-9D68-F830702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9072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Terrestrial Navigation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876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-Latitude is the angular measurement of up to 90° between the equator and the North and South Pole.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E97B6-4A54-4F76-9060-16988C92E8AC}"/>
              </a:ext>
            </a:extLst>
          </p:cNvPr>
          <p:cNvSpPr txBox="1"/>
          <p:nvPr/>
        </p:nvSpPr>
        <p:spPr>
          <a:xfrm>
            <a:off x="337042" y="2743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1° of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 </a:t>
            </a:r>
            <a:r>
              <a:rPr lang="en-US" sz="18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 60 minutes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0654C-DA5A-4E85-BD7C-06C41640888C}"/>
              </a:ext>
            </a:extLst>
          </p:cNvPr>
          <p:cNvSpPr txBox="1"/>
          <p:nvPr/>
        </p:nvSpPr>
        <p:spPr>
          <a:xfrm>
            <a:off x="349234" y="33644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minute of Latitude 	= 1NM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26C42-65AA-4995-887E-385C369CB5DF}"/>
              </a:ext>
            </a:extLst>
          </p:cNvPr>
          <p:cNvSpPr txBox="1"/>
          <p:nvPr/>
        </p:nvSpPr>
        <p:spPr>
          <a:xfrm>
            <a:off x="349233" y="4001869"/>
            <a:ext cx="4775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1° of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 </a:t>
            </a:r>
            <a:r>
              <a:rPr lang="en-US" sz="18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 60NM of distance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E476D-86D4-4E47-BC89-BBF2B359DF2A}"/>
              </a:ext>
            </a:extLst>
          </p:cNvPr>
          <p:cNvSpPr txBox="1"/>
          <p:nvPr/>
        </p:nvSpPr>
        <p:spPr>
          <a:xfrm>
            <a:off x="86863" y="5020270"/>
            <a:ext cx="54391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Latitude of USNA is 38° 50 minutes North of the Equator. 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 equal to 2330nm North of the Equator.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8B7C6-BF25-484C-BACB-C98D54DDB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623" y="2353842"/>
            <a:ext cx="3547238" cy="35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2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2_Default Design">
  <a:themeElements>
    <a:clrScheme name="">
      <a:dk1>
        <a:srgbClr val="0033CC"/>
      </a:dk1>
      <a:lt1>
        <a:srgbClr val="FFFFFF"/>
      </a:lt1>
      <a:dk2>
        <a:srgbClr val="0033CC"/>
      </a:dk2>
      <a:lt2>
        <a:srgbClr val="000000"/>
      </a:lt2>
      <a:accent1>
        <a:srgbClr val="0033CC"/>
      </a:accent1>
      <a:accent2>
        <a:srgbClr val="0033CC"/>
      </a:accent2>
      <a:accent3>
        <a:srgbClr val="FFFFFF"/>
      </a:accent3>
      <a:accent4>
        <a:srgbClr val="002AAE"/>
      </a:accent4>
      <a:accent5>
        <a:srgbClr val="AAADE2"/>
      </a:accent5>
      <a:accent6>
        <a:srgbClr val="002DB9"/>
      </a:accent6>
      <a:hlink>
        <a:srgbClr val="FF0000"/>
      </a:hlink>
      <a:folHlink>
        <a:srgbClr val="0033CC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0000"/>
        </a:dk1>
        <a:lt1>
          <a:srgbClr val="FFFFFF"/>
        </a:lt1>
        <a:dk2>
          <a:srgbClr val="404040"/>
        </a:dk2>
        <a:lt2>
          <a:srgbClr val="000000"/>
        </a:lt2>
        <a:accent1>
          <a:srgbClr val="2F2F2F"/>
        </a:accent1>
        <a:accent2>
          <a:srgbClr val="5F5F5F"/>
        </a:accent2>
        <a:accent3>
          <a:srgbClr val="AFAFAF"/>
        </a:accent3>
        <a:accent4>
          <a:srgbClr val="DADADA"/>
        </a:accent4>
        <a:accent5>
          <a:srgbClr val="ADADAD"/>
        </a:accent5>
        <a:accent6>
          <a:srgbClr val="555555"/>
        </a:accent6>
        <a:hlink>
          <a:srgbClr val="727272"/>
        </a:hlink>
        <a:folHlink>
          <a:srgbClr val="8F8F8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64070</TotalTime>
  <Words>7058</Words>
  <Application>Microsoft Office PowerPoint</Application>
  <PresentationFormat>On-screen Show (4:3)</PresentationFormat>
  <Paragraphs>956</Paragraphs>
  <Slides>70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ＭＳ Ｐゴシック</vt:lpstr>
      <vt:lpstr>Arial</vt:lpstr>
      <vt:lpstr>Arial Narrow</vt:lpstr>
      <vt:lpstr>Calibri</vt:lpstr>
      <vt:lpstr>Times New Roman</vt:lpstr>
      <vt:lpstr>2_Default Design</vt:lpstr>
      <vt:lpstr>Office Theme</vt:lpstr>
      <vt:lpstr>1_Office Theme</vt:lpstr>
      <vt:lpstr>Photo Editor Photo</vt:lpstr>
      <vt:lpstr>Microsoft ClipArt 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Commissioning / Graduation</dc:title>
  <dc:creator>Maintenance</dc:creator>
  <cp:lastModifiedBy>Wilhelm, Robert G LT USN USNA Annapolis</cp:lastModifiedBy>
  <cp:revision>2321</cp:revision>
  <cp:lastPrinted>2021-08-23T23:35:31Z</cp:lastPrinted>
  <dcterms:created xsi:type="dcterms:W3CDTF">2008-08-04T12:05:44Z</dcterms:created>
  <dcterms:modified xsi:type="dcterms:W3CDTF">2023-05-24T18:58:37Z</dcterms:modified>
</cp:coreProperties>
</file>